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70" r:id="rId4"/>
    <p:sldId id="277" r:id="rId5"/>
    <p:sldId id="278" r:id="rId6"/>
    <p:sldId id="279" r:id="rId7"/>
    <p:sldId id="287" r:id="rId8"/>
    <p:sldId id="306" r:id="rId9"/>
    <p:sldId id="296" r:id="rId10"/>
    <p:sldId id="309" r:id="rId12"/>
    <p:sldId id="310" r:id="rId13"/>
    <p:sldId id="299" r:id="rId14"/>
    <p:sldId id="308" r:id="rId15"/>
    <p:sldId id="286" r:id="rId16"/>
    <p:sldId id="311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3333FF"/>
    <a:srgbClr val="CE02B6"/>
    <a:srgbClr val="E54E0B"/>
    <a:srgbClr val="DE12C6"/>
    <a:srgbClr val="FF3399"/>
    <a:srgbClr val="0033CC"/>
    <a:srgbClr val="FFFF00"/>
    <a:srgbClr val="23A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2" autoAdjust="0"/>
    <p:restoredTop sz="95354" autoAdjust="0"/>
  </p:normalViewPr>
  <p:slideViewPr>
    <p:cSldViewPr snapToGrid="0">
      <p:cViewPr varScale="1">
        <p:scale>
          <a:sx n="88" d="100"/>
          <a:sy n="88" d="100"/>
        </p:scale>
        <p:origin x="1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CC9C9-C132-48B0-822C-C59B0AA4A6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57704-E781-4DB1-B995-B60811511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57704-E781-4DB1-B995-B60811511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A1916-FF81-4771-AC4F-F2817F155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9D8AA-A4AC-44CB-A090-293AFDCE9C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2.wmf"/><Relationship Id="rId1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2.wmf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40406" y="3985815"/>
            <a:ext cx="31678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i="1" cap="none" spc="0" dirty="0" err="1" smtClean="0">
                <a:solidFill>
                  <a:srgbClr val="DE12C6"/>
                </a:solidFill>
                <a:effectLst/>
              </a:rPr>
              <a:t>SmartRookie</a:t>
            </a:r>
            <a:endParaRPr lang="zh-CN" altLang="en-US" sz="4000" b="1" i="1" cap="none" spc="0" dirty="0">
              <a:solidFill>
                <a:srgbClr val="DE12C6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18452" y="3955038"/>
            <a:ext cx="18774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队伍</a:t>
            </a:r>
            <a:r>
              <a:rPr lang="zh-CN" altLang="en-US" sz="4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sz="4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2" y="2193747"/>
            <a:ext cx="6853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依据用户轨迹的商户精准营销</a:t>
            </a:r>
            <a:endParaRPr lang="zh-CN" alt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流程图: 可选过程 47"/>
          <p:cNvSpPr/>
          <p:nvPr/>
        </p:nvSpPr>
        <p:spPr>
          <a:xfrm>
            <a:off x="7350034" y="3382172"/>
            <a:ext cx="3495955" cy="2135816"/>
          </a:xfrm>
          <a:prstGeom prst="flowChartAlternateProcess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流程图: 可选过程 15"/>
          <p:cNvSpPr/>
          <p:nvPr/>
        </p:nvSpPr>
        <p:spPr>
          <a:xfrm>
            <a:off x="1095700" y="2645368"/>
            <a:ext cx="5021095" cy="3716879"/>
          </a:xfrm>
          <a:prstGeom prst="flowChartAlternateProcess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9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55795" y="368009"/>
            <a:ext cx="41553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模型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97575" y="139274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612790" y="1574272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5" name="椭圆 24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8" name="TextBox 108"/>
          <p:cNvSpPr txBox="1"/>
          <p:nvPr/>
        </p:nvSpPr>
        <p:spPr>
          <a:xfrm>
            <a:off x="6593760" y="1388703"/>
            <a:ext cx="3934905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商户推荐</a:t>
            </a:r>
            <a:r>
              <a:rPr lang="en-US" altLang="zh-CN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-----------</a:t>
            </a: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不同</a:t>
            </a:r>
            <a:r>
              <a:rPr lang="zh-CN" altLang="en-US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定位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394755" y="1984593"/>
            <a:ext cx="589242" cy="589242"/>
          </a:xfrm>
          <a:prstGeom prst="ellipse">
            <a:avLst/>
          </a:prstGeom>
          <a:solidFill>
            <a:srgbClr val="FF00FF"/>
          </a:soli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54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38"/>
          <p:cNvSpPr txBox="1"/>
          <p:nvPr/>
        </p:nvSpPr>
        <p:spPr>
          <a:xfrm>
            <a:off x="3317436" y="2070687"/>
            <a:ext cx="76928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 ESSENCE" pitchFamily="2" charset="0"/>
              </a:rPr>
              <a:t>05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 ESSENCE" pitchFamily="2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766392" y="2552189"/>
            <a:ext cx="589242" cy="58924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54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extBox 38"/>
          <p:cNvSpPr txBox="1"/>
          <p:nvPr/>
        </p:nvSpPr>
        <p:spPr>
          <a:xfrm>
            <a:off x="8689073" y="2638283"/>
            <a:ext cx="76928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 ESSENCE" pitchFamily="2" charset="0"/>
              </a:rPr>
              <a:t>06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 ESSENCE" pitchFamily="2" charset="0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2024429" y="2839227"/>
            <a:ext cx="3446315" cy="687333"/>
          </a:xfrm>
          <a:prstGeom prst="parallelogram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45119" y="2838496"/>
            <a:ext cx="297389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i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获取测试定位到训练店铺集</a:t>
            </a:r>
            <a:endParaRPr lang="en-US" altLang="zh-CN" b="1" i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i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的最小距离及相应店铺</a:t>
            </a:r>
            <a:endParaRPr lang="zh-CN" altLang="en-US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3697230" y="3513874"/>
            <a:ext cx="83225" cy="28729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33" name="流程图: 决策 32"/>
          <p:cNvSpPr/>
          <p:nvPr/>
        </p:nvSpPr>
        <p:spPr>
          <a:xfrm>
            <a:off x="2579365" y="3809495"/>
            <a:ext cx="2305402" cy="527348"/>
          </a:xfrm>
          <a:prstGeom prst="flowChartDecision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57808" y="3848333"/>
            <a:ext cx="135485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minDis</a:t>
            </a:r>
            <a:r>
              <a:rPr lang="en-US" altLang="zh-CN" b="1" i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&lt;DEF</a:t>
            </a:r>
            <a:endParaRPr lang="zh-CN" altLang="en-US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3683256" y="4378238"/>
            <a:ext cx="82903" cy="661867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38281" y="450911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zh-CN" altLang="en-US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流程图: 可选过程 37"/>
          <p:cNvSpPr/>
          <p:nvPr/>
        </p:nvSpPr>
        <p:spPr>
          <a:xfrm>
            <a:off x="1538281" y="4531946"/>
            <a:ext cx="791787" cy="366823"/>
          </a:xfrm>
          <a:prstGeom prst="flowChartAlternateProcess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45884" y="4503808"/>
            <a:ext cx="58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73935" y="3679056"/>
            <a:ext cx="58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Yes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直角上箭头 4"/>
          <p:cNvSpPr/>
          <p:nvPr/>
        </p:nvSpPr>
        <p:spPr>
          <a:xfrm rot="10800000">
            <a:off x="1893784" y="4041169"/>
            <a:ext cx="680496" cy="467436"/>
          </a:xfrm>
          <a:prstGeom prst="bentUpArrow">
            <a:avLst>
              <a:gd name="adj1" fmla="val 10632"/>
              <a:gd name="adj2" fmla="val 10580"/>
              <a:gd name="adj3" fmla="val 23585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00FF"/>
              </a:solidFill>
            </a:endParaRPr>
          </a:p>
        </p:txBody>
      </p:sp>
      <p:sp>
        <p:nvSpPr>
          <p:cNvPr id="41" name="平行四边形 40"/>
          <p:cNvSpPr/>
          <p:nvPr/>
        </p:nvSpPr>
        <p:spPr>
          <a:xfrm>
            <a:off x="1892915" y="5072196"/>
            <a:ext cx="3678298" cy="350012"/>
          </a:xfrm>
          <a:prstGeom prst="parallelogram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96310" y="5030463"/>
            <a:ext cx="297389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获取所有店铺中最近的店铺</a:t>
            </a:r>
            <a:endParaRPr lang="zh-CN" altLang="en-US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90124" y="5784833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zh-CN" altLang="en-US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3390125" y="5800478"/>
            <a:ext cx="696592" cy="366823"/>
          </a:xfrm>
          <a:prstGeom prst="flowChartAlternateProcess">
            <a:avLst/>
          </a:prstGeom>
          <a:noFill/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3690453" y="5449267"/>
            <a:ext cx="83225" cy="28729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109984" y="3847320"/>
            <a:ext cx="2068508" cy="386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停留时间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&lt; 16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9061013" y="4380815"/>
            <a:ext cx="83225" cy="28729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00FF"/>
              </a:solidFill>
            </a:endParaRPr>
          </a:p>
        </p:txBody>
      </p:sp>
      <p:sp>
        <p:nvSpPr>
          <p:cNvPr id="52" name="流程图: 可选过程 51"/>
          <p:cNvSpPr/>
          <p:nvPr/>
        </p:nvSpPr>
        <p:spPr>
          <a:xfrm>
            <a:off x="8423508" y="4775792"/>
            <a:ext cx="1441460" cy="399584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不推荐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9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55796" y="368009"/>
            <a:ext cx="41553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模型</a:t>
            </a:r>
            <a:r>
              <a:rPr lang="zh-CN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二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97575" y="139274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612790" y="1574272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5" name="椭圆 24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8" name="TextBox 108"/>
          <p:cNvSpPr txBox="1"/>
          <p:nvPr/>
        </p:nvSpPr>
        <p:spPr>
          <a:xfrm>
            <a:off x="6593761" y="1388703"/>
            <a:ext cx="2864096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商户推荐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2246" y="2592571"/>
          <a:ext cx="1375886" cy="1858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58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USER_ID</a:t>
                      </a:r>
                      <a:endParaRPr lang="zh-CN" altLang="en-US" sz="1700" b="0" dirty="0">
                        <a:solidFill>
                          <a:srgbClr val="FF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USER_LONG</a:t>
                      </a:r>
                      <a:endParaRPr lang="zh-CN" altLang="en-US" sz="1700" b="0" dirty="0">
                        <a:solidFill>
                          <a:srgbClr val="FF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4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USER_LAT</a:t>
                      </a:r>
                      <a:endParaRPr lang="zh-CN" altLang="en-US" sz="1700" b="0" dirty="0">
                        <a:solidFill>
                          <a:srgbClr val="FF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USER_LABELS</a:t>
                      </a:r>
                      <a:endParaRPr lang="zh-CN" altLang="en-US" sz="1700" b="0" dirty="0">
                        <a:solidFill>
                          <a:srgbClr val="FF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FF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DURATION</a:t>
                      </a:r>
                      <a:endParaRPr lang="zh-CN" altLang="en-US" sz="1700" b="0" dirty="0">
                        <a:solidFill>
                          <a:srgbClr val="FF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32689" y="2310377"/>
          <a:ext cx="1536047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60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USER_ID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USER_LABELS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ARRIVETIME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USER_LONG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USER_LAT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SHOP_LONG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SHOP_LAT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DURATION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SHOP_ID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0033CC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SHOP_CATE</a:t>
                      </a:r>
                      <a:endParaRPr lang="zh-CN" altLang="en-US" sz="1700" dirty="0">
                        <a:solidFill>
                          <a:srgbClr val="0033CC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9549696" y="2106262"/>
            <a:ext cx="748937" cy="41801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561093" y="2115213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Test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713785" y="1756975"/>
            <a:ext cx="748937" cy="41801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657055" y="1765926"/>
            <a:ext cx="833883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ln w="0"/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Train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899952" y="2444500"/>
            <a:ext cx="1362528" cy="148071"/>
          </a:xfrm>
          <a:prstGeom prst="rightArrow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可选过程 56"/>
          <p:cNvSpPr/>
          <p:nvPr/>
        </p:nvSpPr>
        <p:spPr>
          <a:xfrm>
            <a:off x="4224942" y="3417523"/>
            <a:ext cx="1506892" cy="2215908"/>
          </a:xfrm>
          <a:prstGeom prst="flowChartAlternate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4522289" y="5769230"/>
            <a:ext cx="958918" cy="4391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522289" y="5769230"/>
            <a:ext cx="95891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特征集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195277" y="3632925"/>
            <a:ext cx="153118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DIS_TRAIN_USER</a:t>
            </a:r>
            <a:endParaRPr lang="en-US" altLang="zh-CN" sz="1400" b="1" dirty="0" smtClean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DIS_TRAIN_SHOP</a:t>
            </a:r>
            <a:endParaRPr lang="en-US" altLang="zh-CN" sz="1400" b="1" dirty="0" smtClean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DIF_DURATION</a:t>
            </a:r>
            <a:endParaRPr lang="en-US" altLang="zh-CN" sz="1400" b="1" dirty="0" smtClean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b="1" dirty="0" smtClean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b="1" dirty="0" smtClean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b="1" dirty="0" smtClean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CE02B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USER_LABELS_SIM</a:t>
            </a:r>
            <a:endParaRPr lang="zh-CN" altLang="en-US" b="1" dirty="0">
              <a:solidFill>
                <a:srgbClr val="CE02B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672354" y="3559498"/>
            <a:ext cx="1861634" cy="70499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6763904" y="37290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逻辑斯</a:t>
            </a:r>
            <a:r>
              <a:rPr lang="zh-CN" altLang="en-US" sz="1600" b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蒂二分类</a:t>
            </a:r>
            <a:endParaRPr lang="zh-CN" altLang="en-US" sz="16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右箭头 62"/>
          <p:cNvSpPr/>
          <p:nvPr/>
        </p:nvSpPr>
        <p:spPr>
          <a:xfrm>
            <a:off x="5773700" y="3843699"/>
            <a:ext cx="856788" cy="13659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左箭头 63"/>
          <p:cNvSpPr/>
          <p:nvPr/>
        </p:nvSpPr>
        <p:spPr>
          <a:xfrm>
            <a:off x="5726465" y="2692797"/>
            <a:ext cx="3528363" cy="146483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6913033" y="4841042"/>
            <a:ext cx="1423438" cy="101010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下箭头 66"/>
          <p:cNvSpPr/>
          <p:nvPr/>
        </p:nvSpPr>
        <p:spPr>
          <a:xfrm>
            <a:off x="7566466" y="4312390"/>
            <a:ext cx="116571" cy="48075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015449" y="4987696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带概率的</a:t>
            </a:r>
            <a:endParaRPr lang="en-US" altLang="zh-CN" sz="1600" b="1" dirty="0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店铺候选集</a:t>
            </a:r>
            <a:endParaRPr lang="zh-CN" altLang="en-US" sz="16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304345" y="2054694"/>
            <a:ext cx="1423438" cy="101010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302393" y="228666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符合一定规则</a:t>
            </a:r>
            <a:endParaRPr lang="en-US" altLang="zh-CN" sz="1600" b="1" dirty="0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的候选集</a:t>
            </a:r>
            <a:endParaRPr lang="zh-CN" altLang="en-US" sz="1600" b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下箭头 70"/>
          <p:cNvSpPr/>
          <p:nvPr/>
        </p:nvSpPr>
        <p:spPr>
          <a:xfrm>
            <a:off x="4920339" y="3097622"/>
            <a:ext cx="121922" cy="289559"/>
          </a:xfrm>
          <a:prstGeom prst="downArrow">
            <a:avLst/>
          </a:prstGeom>
          <a:solidFill>
            <a:srgbClr val="23A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>
            <a:off x="7505164" y="2744280"/>
            <a:ext cx="174858" cy="81880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直角上箭头 72"/>
          <p:cNvSpPr/>
          <p:nvPr/>
        </p:nvSpPr>
        <p:spPr>
          <a:xfrm>
            <a:off x="8384861" y="4450667"/>
            <a:ext cx="1683823" cy="878979"/>
          </a:xfrm>
          <a:prstGeom prst="bentUpArrow">
            <a:avLst>
              <a:gd name="adj1" fmla="val 7512"/>
              <a:gd name="adj2" fmla="val 7771"/>
              <a:gd name="adj3" fmla="val 273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9689101" y="5353932"/>
            <a:ext cx="700833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937975" y="368009"/>
            <a:ext cx="43909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--</a:t>
            </a:r>
            <a:r>
              <a:rPr lang="zh-CN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模型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二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97575" y="139274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612790" y="1574272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5" name="椭圆 24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8" name="TextBox 108"/>
          <p:cNvSpPr txBox="1"/>
          <p:nvPr/>
        </p:nvSpPr>
        <p:spPr>
          <a:xfrm>
            <a:off x="6593761" y="1388703"/>
            <a:ext cx="3447222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商户推荐</a:t>
            </a:r>
            <a:r>
              <a:rPr lang="en-US" altLang="zh-CN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---</a:t>
            </a: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特征工程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4" y="2919691"/>
            <a:ext cx="5458587" cy="3391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48" y="3157004"/>
            <a:ext cx="5865870" cy="2987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圆角矩形 13"/>
          <p:cNvSpPr/>
          <p:nvPr/>
        </p:nvSpPr>
        <p:spPr>
          <a:xfrm>
            <a:off x="2368674" y="2311807"/>
            <a:ext cx="1190534" cy="4391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360759" y="2311807"/>
            <a:ext cx="1206365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特征增益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336836" y="2350858"/>
            <a:ext cx="1190534" cy="4391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328921" y="2350858"/>
            <a:ext cx="1206365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0"/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特征分布</a:t>
            </a:r>
            <a:endParaRPr lang="en-US" altLang="zh-CN" sz="2000" b="1" dirty="0" smtClean="0">
              <a:ln w="0"/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38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66113" y="368009"/>
            <a:ext cx="25346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endParaRPr lang="zh-CN" alt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4734" y="1388635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D34D80"/>
              </a:gs>
              <a:gs pos="32878">
                <a:srgbClr val="CD346F"/>
              </a:gs>
              <a:gs pos="34000">
                <a:srgbClr val="CD336E"/>
              </a:gs>
              <a:gs pos="100000">
                <a:srgbClr val="E565B1"/>
              </a:gs>
              <a:gs pos="100000">
                <a:srgbClr val="E565B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643203" y="1581963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11" name="椭圆 10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E565B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E565B1"/>
              </a:solidFill>
              <a:prstDash val="solid"/>
            </a:ln>
            <a:effectLst/>
          </p:spPr>
        </p:cxnSp>
      </p:grpSp>
      <p:sp>
        <p:nvSpPr>
          <p:cNvPr id="14" name="TextBox 108"/>
          <p:cNvSpPr txBox="1"/>
          <p:nvPr/>
        </p:nvSpPr>
        <p:spPr>
          <a:xfrm>
            <a:off x="6572211" y="1393648"/>
            <a:ext cx="2864096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模型融合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图片 7" descr="model_me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4" y="2827219"/>
            <a:ext cx="6159986" cy="376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 flipH="1">
            <a:off x="3432332" y="3672665"/>
            <a:ext cx="10506" cy="19110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接点 16"/>
          <p:cNvSpPr/>
          <p:nvPr/>
        </p:nvSpPr>
        <p:spPr>
          <a:xfrm>
            <a:off x="3385031" y="3903286"/>
            <a:ext cx="115613" cy="10299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7390" y="1916868"/>
            <a:ext cx="141577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r>
              <a:rPr lang="zh-CN" altLang="en-US" sz="1600" dirty="0" smtClean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一：</a:t>
            </a:r>
            <a:r>
              <a:rPr lang="en-US" altLang="zh-CN" sz="1600" dirty="0" smtClean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0.51</a:t>
            </a:r>
            <a:endParaRPr lang="zh-CN" altLang="en-US" sz="1600" b="0" cap="none" spc="0" dirty="0">
              <a:ln w="0"/>
              <a:solidFill>
                <a:srgbClr val="3333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3712" y="2183940"/>
            <a:ext cx="15183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 smtClean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r>
              <a:rPr lang="zh-CN" altLang="en-US" sz="1600" dirty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sz="1600" dirty="0" smtClean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ln w="0"/>
                <a:solidFill>
                  <a:srgbClr val="3333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0.503</a:t>
            </a:r>
            <a:endParaRPr lang="zh-CN" altLang="en-US" sz="1600" b="0" cap="none" spc="0" dirty="0">
              <a:ln w="0"/>
              <a:solidFill>
                <a:srgbClr val="3333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837390" y="1935203"/>
            <a:ext cx="1478580" cy="587291"/>
          </a:xfrm>
          <a:prstGeom prst="flowChartAlternateProcess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8" name="右箭头 17"/>
          <p:cNvSpPr/>
          <p:nvPr/>
        </p:nvSpPr>
        <p:spPr>
          <a:xfrm>
            <a:off x="2345068" y="2149817"/>
            <a:ext cx="755029" cy="105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" name="流程图: 可选过程 18"/>
          <p:cNvSpPr/>
          <p:nvPr/>
        </p:nvSpPr>
        <p:spPr>
          <a:xfrm>
            <a:off x="3115364" y="2041021"/>
            <a:ext cx="695510" cy="338554"/>
          </a:xfrm>
          <a:prstGeom prst="flowChartAlternateProcess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矩形 19"/>
          <p:cNvSpPr/>
          <p:nvPr/>
        </p:nvSpPr>
        <p:spPr>
          <a:xfrm>
            <a:off x="3114306" y="2041021"/>
            <a:ext cx="69762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0.519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87463" y="1871744"/>
            <a:ext cx="59503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cap="none" spc="0" dirty="0" smtClean="0">
                <a:ln w="0"/>
                <a:solidFill>
                  <a:srgbClr val="DE12C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融合</a:t>
            </a:r>
            <a:endParaRPr lang="zh-CN" altLang="en-US" sz="4000" cap="none" spc="0" dirty="0">
              <a:ln w="0"/>
              <a:solidFill>
                <a:srgbClr val="DE12C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664905" y="2842202"/>
            <a:ext cx="992777" cy="399465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模型一</a:t>
            </a:r>
            <a:endParaRPr lang="zh-CN" altLang="en-US" sz="1600" b="1" dirty="0"/>
          </a:p>
        </p:txBody>
      </p:sp>
      <p:sp>
        <p:nvSpPr>
          <p:cNvPr id="32" name="圆角矩形 31"/>
          <p:cNvSpPr/>
          <p:nvPr/>
        </p:nvSpPr>
        <p:spPr>
          <a:xfrm>
            <a:off x="7902371" y="2886133"/>
            <a:ext cx="992777" cy="399465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模型二</a:t>
            </a:r>
            <a:endParaRPr lang="zh-CN" altLang="en-US" sz="1600" b="1" dirty="0"/>
          </a:p>
        </p:txBody>
      </p:sp>
      <p:cxnSp>
        <p:nvCxnSpPr>
          <p:cNvPr id="34" name="直接箭头连接符 33"/>
          <p:cNvCxnSpPr>
            <a:stCxn id="32" idx="3"/>
            <a:endCxn id="37" idx="2"/>
          </p:cNvCxnSpPr>
          <p:nvPr/>
        </p:nvCxnSpPr>
        <p:spPr>
          <a:xfrm flipV="1">
            <a:off x="8895148" y="3081901"/>
            <a:ext cx="462834" cy="3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9357982" y="2806735"/>
            <a:ext cx="1086616" cy="550332"/>
          </a:xfrm>
          <a:prstGeom prst="ellipse">
            <a:avLst/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3333FF"/>
                </a:solidFill>
              </a:rPr>
              <a:t>预测</a:t>
            </a:r>
            <a:endParaRPr lang="zh-CN" altLang="en-US" sz="1600" b="1" dirty="0">
              <a:solidFill>
                <a:srgbClr val="3333FF"/>
              </a:solidFill>
            </a:endParaRPr>
          </a:p>
        </p:txBody>
      </p:sp>
      <p:cxnSp>
        <p:nvCxnSpPr>
          <p:cNvPr id="40" name="直接箭头连接符 39"/>
          <p:cNvCxnSpPr>
            <a:stCxn id="31" idx="2"/>
            <a:endCxn id="49" idx="0"/>
          </p:cNvCxnSpPr>
          <p:nvPr/>
        </p:nvCxnSpPr>
        <p:spPr>
          <a:xfrm flipH="1">
            <a:off x="7152293" y="3241667"/>
            <a:ext cx="9001" cy="667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135978" y="3964268"/>
            <a:ext cx="1528960" cy="429863"/>
          </a:xfrm>
          <a:prstGeom prst="ellipse">
            <a:avLst/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3333FF"/>
                </a:solidFill>
              </a:rPr>
              <a:t>预测集</a:t>
            </a:r>
            <a:r>
              <a:rPr lang="en-US" altLang="zh-CN" sz="1600" b="1" dirty="0" smtClean="0">
                <a:solidFill>
                  <a:srgbClr val="3333FF"/>
                </a:solidFill>
              </a:rPr>
              <a:t>1</a:t>
            </a:r>
            <a:endParaRPr lang="zh-CN" altLang="en-US" sz="1600" b="1" dirty="0">
              <a:solidFill>
                <a:srgbClr val="3333FF"/>
              </a:solidFill>
            </a:endParaRPr>
          </a:p>
        </p:txBody>
      </p:sp>
      <p:cxnSp>
        <p:nvCxnSpPr>
          <p:cNvPr id="43" name="直接箭头连接符 42"/>
          <p:cNvCxnSpPr>
            <a:stCxn id="37" idx="4"/>
            <a:endCxn id="41" idx="0"/>
          </p:cNvCxnSpPr>
          <p:nvPr/>
        </p:nvCxnSpPr>
        <p:spPr>
          <a:xfrm flipH="1">
            <a:off x="9900458" y="3357067"/>
            <a:ext cx="832" cy="607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984169" y="345920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概率大于</a:t>
            </a:r>
            <a:r>
              <a:rPr lang="en-US" altLang="zh-CN" sz="1600" b="1" dirty="0" smtClean="0"/>
              <a:t>0.5</a:t>
            </a:r>
            <a:endParaRPr lang="zh-CN" altLang="en-US" sz="1600" b="1" dirty="0"/>
          </a:p>
        </p:txBody>
      </p:sp>
      <p:sp>
        <p:nvSpPr>
          <p:cNvPr id="49" name="椭圆 48"/>
          <p:cNvSpPr/>
          <p:nvPr/>
        </p:nvSpPr>
        <p:spPr>
          <a:xfrm>
            <a:off x="6646903" y="3909153"/>
            <a:ext cx="1010779" cy="540091"/>
          </a:xfrm>
          <a:prstGeom prst="ellipse">
            <a:avLst/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3333FF"/>
                </a:solidFill>
              </a:rPr>
              <a:t>预测</a:t>
            </a:r>
            <a:endParaRPr lang="zh-CN" altLang="en-US" sz="1600" b="1" dirty="0">
              <a:solidFill>
                <a:srgbClr val="3333FF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369592" y="4142132"/>
            <a:ext cx="200297" cy="2002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cxnSp>
        <p:nvCxnSpPr>
          <p:cNvPr id="61" name="直接箭头连接符 60"/>
          <p:cNvCxnSpPr>
            <a:stCxn id="49" idx="6"/>
            <a:endCxn id="59" idx="1"/>
          </p:cNvCxnSpPr>
          <p:nvPr/>
        </p:nvCxnSpPr>
        <p:spPr>
          <a:xfrm flipV="1">
            <a:off x="7657682" y="4171465"/>
            <a:ext cx="741243" cy="7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1" idx="2"/>
            <a:endCxn id="59" idx="7"/>
          </p:cNvCxnSpPr>
          <p:nvPr/>
        </p:nvCxnSpPr>
        <p:spPr>
          <a:xfrm flipH="1" flipV="1">
            <a:off x="8540556" y="4171465"/>
            <a:ext cx="595422" cy="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8135616" y="3835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/>
              <a:t>作差</a:t>
            </a:r>
            <a:endParaRPr lang="zh-CN" altLang="en-US" sz="1600" b="1" dirty="0"/>
          </a:p>
        </p:txBody>
      </p:sp>
      <p:cxnSp>
        <p:nvCxnSpPr>
          <p:cNvPr id="75" name="直接箭头连接符 74"/>
          <p:cNvCxnSpPr>
            <a:stCxn id="59" idx="4"/>
            <a:endCxn id="76" idx="0"/>
          </p:cNvCxnSpPr>
          <p:nvPr/>
        </p:nvCxnSpPr>
        <p:spPr>
          <a:xfrm>
            <a:off x="8469741" y="4342430"/>
            <a:ext cx="0" cy="571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7902371" y="4913973"/>
            <a:ext cx="1134740" cy="446562"/>
          </a:xfrm>
          <a:prstGeom prst="ellips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FF0000"/>
                </a:solidFill>
              </a:rPr>
              <a:t>差集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9793413" y="5037105"/>
            <a:ext cx="200297" cy="2002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cxnSp>
        <p:nvCxnSpPr>
          <p:cNvPr id="81" name="直接箭头连接符 80"/>
          <p:cNvCxnSpPr>
            <a:stCxn id="76" idx="6"/>
            <a:endCxn id="79" idx="2"/>
          </p:cNvCxnSpPr>
          <p:nvPr/>
        </p:nvCxnSpPr>
        <p:spPr>
          <a:xfrm>
            <a:off x="9037111" y="5137254"/>
            <a:ext cx="7563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41" idx="4"/>
            <a:endCxn id="79" idx="0"/>
          </p:cNvCxnSpPr>
          <p:nvPr/>
        </p:nvCxnSpPr>
        <p:spPr>
          <a:xfrm flipH="1">
            <a:off x="9893562" y="4394131"/>
            <a:ext cx="6896" cy="642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9984314" y="496797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合并</a:t>
            </a:r>
            <a:endParaRPr lang="zh-CN" altLang="en-US" sz="1600" b="1" dirty="0"/>
          </a:p>
        </p:txBody>
      </p:sp>
      <p:cxnSp>
        <p:nvCxnSpPr>
          <p:cNvPr id="87" name="直接箭头连接符 86"/>
          <p:cNvCxnSpPr>
            <a:stCxn id="79" idx="4"/>
            <a:endCxn id="88" idx="0"/>
          </p:cNvCxnSpPr>
          <p:nvPr/>
        </p:nvCxnSpPr>
        <p:spPr>
          <a:xfrm flipH="1">
            <a:off x="9893561" y="5237403"/>
            <a:ext cx="1" cy="542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/>
          <p:cNvSpPr/>
          <p:nvPr/>
        </p:nvSpPr>
        <p:spPr>
          <a:xfrm>
            <a:off x="9322129" y="5780228"/>
            <a:ext cx="1142863" cy="464632"/>
          </a:xfrm>
          <a:prstGeom prst="ellipse">
            <a:avLst/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3333FF"/>
                </a:solidFill>
              </a:rPr>
              <a:t>结果集</a:t>
            </a:r>
            <a:endParaRPr lang="zh-CN" altLang="en-US" sz="1600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5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85349" y="368009"/>
            <a:ext cx="24961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比赛</a:t>
            </a:r>
            <a:r>
              <a:rPr lang="zh-CN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总结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6363" y="2353927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ln w="0"/>
                <a:solidFill>
                  <a:srgbClr val="E54E0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优势：</a:t>
            </a:r>
            <a:endParaRPr lang="zh-CN" altLang="en-US" sz="4800" b="1" dirty="0">
              <a:ln w="0"/>
              <a:solidFill>
                <a:srgbClr val="E54E0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6364" y="4654295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ln w="0"/>
                <a:solidFill>
                  <a:srgbClr val="E54E0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改进：</a:t>
            </a:r>
            <a:endParaRPr lang="zh-CN" altLang="en-US" sz="4800" b="1" dirty="0">
              <a:ln w="0"/>
              <a:solidFill>
                <a:srgbClr val="E54E0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2238104" y="1424122"/>
            <a:ext cx="8412479" cy="2321277"/>
          </a:xfrm>
          <a:prstGeom prst="flowChartAlternateProcess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流程图: 可选过程 14"/>
          <p:cNvSpPr/>
          <p:nvPr/>
        </p:nvSpPr>
        <p:spPr>
          <a:xfrm>
            <a:off x="2238104" y="4217433"/>
            <a:ext cx="8412479" cy="1639012"/>
          </a:xfrm>
          <a:prstGeom prst="flowChartAlternateProcess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 4"/>
          <p:cNvSpPr/>
          <p:nvPr/>
        </p:nvSpPr>
        <p:spPr>
          <a:xfrm>
            <a:off x="2635975" y="2761274"/>
            <a:ext cx="74943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训练集</a:t>
            </a:r>
            <a:r>
              <a:rPr lang="zh-CN" altLang="en-US" sz="2000" dirty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优化，搜索效率高；划定作用域</a:t>
            </a:r>
            <a:r>
              <a:rPr lang="zh-CN" altLang="en-US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，个性化高效</a:t>
            </a:r>
            <a:r>
              <a:rPr lang="zh-CN" altLang="en-US" sz="2000" dirty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过滤店铺</a:t>
            </a:r>
            <a:endParaRPr lang="zh-CN" altLang="en-US" sz="2000" dirty="0">
              <a:ln w="0"/>
              <a:solidFill>
                <a:srgbClr val="CE02B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35975" y="2386560"/>
            <a:ext cx="74943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000" b="0" cap="none" spc="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000" b="0" cap="none" spc="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借鉴协同过滤思想，</a:t>
            </a:r>
            <a:r>
              <a:rPr lang="zh-CN" altLang="en-US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同时考虑用户的位置以及用户的历史行为</a:t>
            </a:r>
            <a:endParaRPr lang="zh-CN" altLang="en-US" sz="2000" b="0" cap="none" spc="0" dirty="0">
              <a:ln w="0"/>
              <a:solidFill>
                <a:srgbClr val="CE02B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35975" y="2020281"/>
            <a:ext cx="56989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="0" cap="none" spc="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000" b="0" cap="none" spc="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多模型融合，取各自正确率高的部分综合推荐</a:t>
            </a:r>
            <a:endParaRPr lang="zh-CN" altLang="en-US" sz="2000" b="0" cap="none" spc="0" dirty="0">
              <a:ln w="0"/>
              <a:solidFill>
                <a:srgbClr val="CE02B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35976" y="4330660"/>
            <a:ext cx="36471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0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优化对于小众化店铺的推荐</a:t>
            </a:r>
            <a:endParaRPr lang="zh-CN" altLang="en-US" sz="2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35975" y="1620130"/>
            <a:ext cx="62119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000" b="0" cap="none" spc="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000" b="0" cap="none" spc="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模型的鲁棒性强，</a:t>
            </a:r>
            <a:r>
              <a:rPr lang="zh-CN" altLang="en-US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初赛和复赛大部分时间都是第一</a:t>
            </a:r>
            <a:endParaRPr lang="zh-CN" altLang="en-US" sz="2000" b="0" cap="none" spc="0" dirty="0">
              <a:ln w="0"/>
              <a:solidFill>
                <a:srgbClr val="CE02B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76324" y="4837123"/>
            <a:ext cx="5897880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0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在模型二中</a:t>
            </a:r>
            <a:r>
              <a:rPr lang="zh-CN" altLang="en-US" sz="20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丰富</a:t>
            </a:r>
            <a:r>
              <a:rPr lang="zh-CN" altLang="en-US" sz="20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特征提取，提高离线预测准确率</a:t>
            </a:r>
            <a:endParaRPr lang="zh-CN" altLang="en-US" sz="2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6704" y="3160945"/>
            <a:ext cx="7294880" cy="3987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zh-CN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构建基于候选集的</a:t>
            </a:r>
            <a:r>
              <a:rPr lang="en-US" altLang="zh-CN" sz="2000" dirty="0" err="1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r>
              <a:rPr lang="zh-CN" altLang="en-US" sz="2000" dirty="0" err="1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二分类算法</a:t>
            </a:r>
            <a:r>
              <a:rPr lang="zh-CN" altLang="en-US" sz="2000" dirty="0" smtClean="0">
                <a:ln w="0"/>
                <a:solidFill>
                  <a:srgbClr val="CE0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，弥补规则模型的不足</a:t>
            </a:r>
            <a:endParaRPr lang="zh-CN" altLang="en-US" sz="2000" dirty="0">
              <a:ln w="0"/>
              <a:solidFill>
                <a:srgbClr val="CE02B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60339" y="3575339"/>
            <a:ext cx="387657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dirty="0" smtClean="0">
                <a:ln w="0"/>
                <a:solidFill>
                  <a:srgbClr val="DE12C6"/>
                </a:solidFill>
                <a:effectLst>
                  <a:reflection blurRad="6350" stA="53000" endA="300" endPos="35500" dir="5400000" sy="-90000" algn="bl" rotWithShape="0"/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谢谢！</a:t>
            </a:r>
            <a:endParaRPr lang="zh-CN" altLang="en-US" sz="8800" cap="none" spc="0" dirty="0">
              <a:ln w="0"/>
              <a:solidFill>
                <a:srgbClr val="DE12C6"/>
              </a:solidFill>
              <a:effectLst>
                <a:reflection blurRad="6350" stA="53000" endA="300" endPos="35500" dir="5400000" sy="-90000" algn="bl" rotWithShape="0"/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9411" y="5300572"/>
            <a:ext cx="2078355" cy="3683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Reporter</a:t>
            </a:r>
            <a:r>
              <a:rPr lang="zh-CN" altLang="en-US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 ：</a:t>
            </a:r>
            <a:r>
              <a:rPr lang="en-US" altLang="zh-CN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jianqin</a:t>
            </a:r>
            <a:endParaRPr lang="en-US" altLang="zh-CN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38939" y="5668799"/>
            <a:ext cx="30460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email    </a:t>
            </a:r>
            <a:r>
              <a:rPr lang="zh-CN" alt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 </a:t>
            </a:r>
            <a:r>
              <a:rPr lang="en-US" altLang="zh-CN" sz="1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835559552@qq.com</a:t>
            </a:r>
            <a:endParaRPr lang="en-US" altLang="zh-CN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3944" y="2188660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做一</a:t>
            </a:r>
            <a:r>
              <a:rPr lang="zh-CN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只聪明的菜鸟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579449" y="368009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目录</a:t>
            </a:r>
            <a:endParaRPr lang="zh-CN" alt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2" name="AutoShape 46"/>
          <p:cNvSpPr>
            <a:spLocks noChangeArrowheads="1"/>
          </p:cNvSpPr>
          <p:nvPr/>
        </p:nvSpPr>
        <p:spPr bwMode="ltGray">
          <a:xfrm rot="5400000">
            <a:off x="-1725821" y="1209883"/>
            <a:ext cx="5882644" cy="577935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ltGray">
          <a:xfrm rot="5400000" flipH="1">
            <a:off x="-1322309" y="1724329"/>
            <a:ext cx="4916722" cy="4760037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5" y="10769"/>
                  <a:pt x="10855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56000"/>
                </a:schemeClr>
              </a:gs>
              <a:gs pos="100000">
                <a:schemeClr val="hlink">
                  <a:gamma/>
                  <a:tint val="0"/>
                  <a:invGamma/>
                  <a:alpha val="48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48"/>
          <p:cNvSpPr>
            <a:spLocks noChangeArrowheads="1"/>
          </p:cNvSpPr>
          <p:nvPr/>
        </p:nvSpPr>
        <p:spPr bwMode="gray">
          <a:xfrm>
            <a:off x="2543810" y="5218699"/>
            <a:ext cx="5354320" cy="619429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7" eaLnBrk="0" hangingPunct="0"/>
            <a:r>
              <a:rPr lang="en-US" altLang="zh-CN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  </a:t>
            </a:r>
            <a:r>
              <a:rPr lang="zh-CN" altLang="en-US" sz="2400" dirty="0" smtClean="0">
                <a:solidFill>
                  <a:srgbClr val="DE12C6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赛事总结</a:t>
            </a:r>
            <a:endParaRPr lang="en-US" altLang="zh-CN" sz="2400" dirty="0">
              <a:solidFill>
                <a:srgbClr val="DE12C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6" name="AutoShape 50"/>
          <p:cNvSpPr>
            <a:spLocks noChangeArrowheads="1"/>
          </p:cNvSpPr>
          <p:nvPr/>
        </p:nvSpPr>
        <p:spPr bwMode="gray">
          <a:xfrm>
            <a:off x="3061064" y="4053790"/>
            <a:ext cx="5354320" cy="619429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B0F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zh-CN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		                </a:t>
            </a:r>
            <a:r>
              <a:rPr lang="zh-CN" altLang="en-US" sz="2400" dirty="0" smtClean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算法模型</a:t>
            </a:r>
            <a:endParaRPr lang="en-US" altLang="zh-CN" sz="2400" dirty="0">
              <a:solidFill>
                <a:srgbClr val="00B0F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7" name="AutoShape 51"/>
          <p:cNvSpPr>
            <a:spLocks noChangeArrowheads="1"/>
          </p:cNvSpPr>
          <p:nvPr/>
        </p:nvSpPr>
        <p:spPr bwMode="gray">
          <a:xfrm>
            <a:off x="3081384" y="2923165"/>
            <a:ext cx="5354320" cy="619429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92D05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zh-CN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                                   	 </a:t>
            </a:r>
            <a:r>
              <a:rPr lang="zh-CN" altLang="en-US" sz="2400" dirty="0" smtClean="0">
                <a:solidFill>
                  <a:srgbClr val="00B05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赛题理解</a:t>
            </a:r>
            <a:endParaRPr lang="en-US" altLang="zh-CN" sz="2400" dirty="0">
              <a:solidFill>
                <a:srgbClr val="00B05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8" name="AutoShape 52"/>
          <p:cNvSpPr>
            <a:spLocks noChangeArrowheads="1"/>
          </p:cNvSpPr>
          <p:nvPr/>
        </p:nvSpPr>
        <p:spPr bwMode="gray">
          <a:xfrm>
            <a:off x="2543810" y="1810987"/>
            <a:ext cx="5354320" cy="619429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FFC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zh-CN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                                                     </a:t>
            </a: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成员介绍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grpSp>
        <p:nvGrpSpPr>
          <p:cNvPr id="39" name="Group 53"/>
          <p:cNvGrpSpPr/>
          <p:nvPr/>
        </p:nvGrpSpPr>
        <p:grpSpPr bwMode="auto">
          <a:xfrm>
            <a:off x="2216149" y="1912166"/>
            <a:ext cx="461579" cy="464572"/>
            <a:chOff x="2078" y="1680"/>
            <a:chExt cx="1615" cy="1615"/>
          </a:xfrm>
        </p:grpSpPr>
        <p:sp>
          <p:nvSpPr>
            <p:cNvPr id="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6" name="Group 60"/>
          <p:cNvGrpSpPr/>
          <p:nvPr/>
        </p:nvGrpSpPr>
        <p:grpSpPr bwMode="auto">
          <a:xfrm>
            <a:off x="2776583" y="3041807"/>
            <a:ext cx="461579" cy="464572"/>
            <a:chOff x="2078" y="1680"/>
            <a:chExt cx="1615" cy="1615"/>
          </a:xfrm>
        </p:grpSpPr>
        <p:sp>
          <p:nvSpPr>
            <p:cNvPr id="47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0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3" name="Group 67"/>
          <p:cNvGrpSpPr/>
          <p:nvPr/>
        </p:nvGrpSpPr>
        <p:grpSpPr bwMode="auto">
          <a:xfrm>
            <a:off x="2776583" y="4142269"/>
            <a:ext cx="461579" cy="464572"/>
            <a:chOff x="2078" y="1680"/>
            <a:chExt cx="1615" cy="1615"/>
          </a:xfrm>
        </p:grpSpPr>
        <p:sp>
          <p:nvSpPr>
            <p:cNvPr id="54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7" name="Group 81"/>
          <p:cNvGrpSpPr/>
          <p:nvPr/>
        </p:nvGrpSpPr>
        <p:grpSpPr bwMode="auto">
          <a:xfrm>
            <a:off x="2245359" y="5280191"/>
            <a:ext cx="430807" cy="464572"/>
            <a:chOff x="2078" y="1680"/>
            <a:chExt cx="1615" cy="1615"/>
          </a:xfrm>
        </p:grpSpPr>
        <p:sp>
          <p:nvSpPr>
            <p:cNvPr id="68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cxnSp>
        <p:nvCxnSpPr>
          <p:cNvPr id="116" name="直接连接符 115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8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21418" y="368009"/>
            <a:ext cx="24240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1.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成员介绍</a:t>
            </a:r>
            <a:endParaRPr lang="zh-CN" alt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3" y="1215806"/>
            <a:ext cx="4040500" cy="5387332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</p:pic>
      <p:sp>
        <p:nvSpPr>
          <p:cNvPr id="11" name="矩形 10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5800" y="1691786"/>
            <a:ext cx="1329055" cy="1337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姓名：</a:t>
            </a:r>
            <a:r>
              <a:rPr lang="zh-CN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秦剑</a:t>
            </a:r>
            <a:endParaRPr lang="zh-CN" altLang="en-US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赵纪伟</a:t>
            </a:r>
            <a:endParaRPr lang="en-US" altLang="zh-CN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苏军平</a:t>
            </a:r>
            <a:endParaRPr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02" y="1434732"/>
            <a:ext cx="3467356" cy="46213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4" name="矩形 13"/>
          <p:cNvSpPr/>
          <p:nvPr/>
        </p:nvSpPr>
        <p:spPr>
          <a:xfrm>
            <a:off x="5072857" y="5328033"/>
            <a:ext cx="24929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爱好：撸代码、嗑瓜子</a:t>
            </a:r>
            <a:endParaRPr lang="zh-CN" altLang="en-US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072857" y="5138272"/>
            <a:ext cx="2738708" cy="77506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279810" y="3628799"/>
            <a:ext cx="20313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爱好：篮球</a:t>
            </a:r>
            <a:r>
              <a:rPr lang="zh-CN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、旅行</a:t>
            </a:r>
            <a:endParaRPr lang="zh-CN" altLang="en-US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6" name="右箭头 15"/>
          <p:cNvSpPr/>
          <p:nvPr/>
        </p:nvSpPr>
        <p:spPr>
          <a:xfrm rot="10800000">
            <a:off x="4855144" y="3425934"/>
            <a:ext cx="2738708" cy="77506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44289" y="4187892"/>
            <a:ext cx="1550126" cy="902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71352" y="42890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大数据</a:t>
            </a:r>
            <a:endParaRPr lang="en-US" altLang="zh-CN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数据挖掘</a:t>
            </a:r>
            <a:endParaRPr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3005745" y="1664438"/>
            <a:ext cx="6158449" cy="1437885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2"/>
            </a:solidFill>
            <a:round/>
          </a:ln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 wrap="none" anchor="ctr"/>
          <a:lstStyle/>
          <a:p>
            <a:pPr algn="ctr">
              <a:defRPr/>
            </a:pP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0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82947" y="368009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赛题理解</a:t>
            </a:r>
            <a:endParaRPr lang="zh-CN" alt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5198" y="1884607"/>
            <a:ext cx="4654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DE12C6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基于用户定位和商户坐标</a:t>
            </a:r>
            <a:r>
              <a:rPr lang="zh-CN" altLang="en-US" sz="2400" dirty="0" smtClean="0">
                <a:solidFill>
                  <a:srgbClr val="DE12C6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，根据</a:t>
            </a:r>
            <a:endParaRPr lang="en-US" altLang="zh-CN" sz="2400" dirty="0" smtClean="0">
              <a:solidFill>
                <a:srgbClr val="DE12C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400" dirty="0" smtClean="0">
                <a:solidFill>
                  <a:srgbClr val="DE12C6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用户</a:t>
            </a:r>
            <a:r>
              <a:rPr lang="zh-CN" altLang="en-US" sz="2400" dirty="0">
                <a:solidFill>
                  <a:srgbClr val="DE12C6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画像进行商户和用户的匹配</a:t>
            </a:r>
            <a:endParaRPr lang="zh-CN" altLang="en-US" sz="2400" dirty="0">
              <a:solidFill>
                <a:srgbClr val="DE12C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85780" y="4527105"/>
            <a:ext cx="1467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用户画像</a:t>
            </a:r>
            <a:r>
              <a:rPr lang="zh-CN" altLang="en-US" sz="20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和</a:t>
            </a:r>
            <a:endParaRPr lang="en-US" altLang="zh-CN" sz="2000" dirty="0" smtClean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商户类别的</a:t>
            </a:r>
            <a:endParaRPr lang="en-US" altLang="zh-CN" sz="2000" dirty="0" smtClean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匹配</a:t>
            </a:r>
            <a:endParaRPr lang="zh-CN" altLang="en-US" sz="20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7522710" y="4179641"/>
            <a:ext cx="2034388" cy="168302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zh-CN">
              <a:latin typeface="Verdana" panose="020B0604030504040204" pitchFamily="34" charset="0"/>
            </a:endParaRPr>
          </a:p>
        </p:txBody>
      </p:sp>
      <p:sp>
        <p:nvSpPr>
          <p:cNvPr id="29" name="Freeform 7"/>
          <p:cNvSpPr/>
          <p:nvPr/>
        </p:nvSpPr>
        <p:spPr bwMode="gray">
          <a:xfrm>
            <a:off x="4882947" y="3322492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AutoShape 8"/>
          <p:cNvSpPr>
            <a:spLocks noChangeAspect="1" noChangeArrowheads="1" noTextEdit="1"/>
          </p:cNvSpPr>
          <p:nvPr/>
        </p:nvSpPr>
        <p:spPr bwMode="gray">
          <a:xfrm flipH="1">
            <a:off x="6345695" y="3505772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9"/>
          <p:cNvSpPr/>
          <p:nvPr/>
        </p:nvSpPr>
        <p:spPr bwMode="gray">
          <a:xfrm flipH="1">
            <a:off x="6287877" y="3322492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93955" y="4527106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用户</a:t>
            </a:r>
            <a:r>
              <a:rPr lang="zh-CN" altLang="en-US" sz="2000" dirty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实时</a:t>
            </a:r>
            <a:r>
              <a:rPr lang="zh-CN" altLang="en-US" sz="2000" dirty="0" smtClean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位置</a:t>
            </a:r>
            <a:endParaRPr lang="en-US" altLang="zh-CN" sz="2000" dirty="0" smtClean="0">
              <a:solidFill>
                <a:srgbClr val="00B0F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000" dirty="0" smtClean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和商户的坐落</a:t>
            </a:r>
            <a:endParaRPr lang="en-US" altLang="zh-CN" sz="2000" dirty="0" smtClean="0">
              <a:solidFill>
                <a:srgbClr val="00B0F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2000" dirty="0" smtClean="0">
                <a:solidFill>
                  <a:srgbClr val="00B0F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位置匹配</a:t>
            </a:r>
            <a:endParaRPr lang="zh-CN" altLang="en-US" sz="2000" dirty="0">
              <a:solidFill>
                <a:srgbClr val="00B0F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2371247" y="4179641"/>
            <a:ext cx="2096135" cy="168302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zh-CN">
              <a:latin typeface="Verdana" panose="020B060403050404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18" y="2741709"/>
            <a:ext cx="1409189" cy="140918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63" y="2741709"/>
            <a:ext cx="1250404" cy="1386363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1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66113" y="368009"/>
            <a:ext cx="25346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endParaRPr lang="zh-CN" alt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7206" y="409890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D34D80"/>
              </a:gs>
              <a:gs pos="32878">
                <a:srgbClr val="CD346F"/>
              </a:gs>
              <a:gs pos="34000">
                <a:srgbClr val="CD336E"/>
              </a:gs>
              <a:gs pos="100000">
                <a:srgbClr val="E565B1"/>
              </a:gs>
              <a:gs pos="100000">
                <a:srgbClr val="E565B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98497" y="3331919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07206" y="2554590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4BACC6">
                  <a:shade val="30000"/>
                  <a:satMod val="115000"/>
                </a:srgbClr>
              </a:gs>
              <a:gs pos="63000">
                <a:srgbClr val="2D7A8F"/>
              </a:gs>
              <a:gs pos="100000">
                <a:srgbClr val="40ADCB"/>
              </a:gs>
              <a:gs pos="100000">
                <a:srgbClr val="4BACC6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立方体 13"/>
          <p:cNvSpPr/>
          <p:nvPr/>
        </p:nvSpPr>
        <p:spPr>
          <a:xfrm flipH="1">
            <a:off x="1332689" y="2001562"/>
            <a:ext cx="1705784" cy="2929983"/>
          </a:xfrm>
          <a:prstGeom prst="cube">
            <a:avLst>
              <a:gd name="adj" fmla="val 17693"/>
            </a:avLst>
          </a:prstGeom>
          <a:solidFill>
            <a:srgbClr val="E0E0E0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38622" y="2518045"/>
            <a:ext cx="1343780" cy="614975"/>
          </a:xfrm>
          <a:prstGeom prst="rect">
            <a:avLst/>
          </a:prstGeom>
          <a:gradFill flip="none" rotWithShape="1">
            <a:gsLst>
              <a:gs pos="100000">
                <a:srgbClr val="66B9D0"/>
              </a:gs>
              <a:gs pos="0">
                <a:srgbClr val="4BACC6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7"/>
          <p:cNvSpPr/>
          <p:nvPr/>
        </p:nvSpPr>
        <p:spPr>
          <a:xfrm>
            <a:off x="1332689" y="2254390"/>
            <a:ext cx="280536" cy="850325"/>
          </a:xfrm>
          <a:custGeom>
            <a:avLst/>
            <a:gdLst>
              <a:gd name="connsiteX0" fmla="*/ 0 w 394470"/>
              <a:gd name="connsiteY0" fmla="*/ 0 h 720080"/>
              <a:gd name="connsiteX1" fmla="*/ 394470 w 394470"/>
              <a:gd name="connsiteY1" fmla="*/ 0 h 720080"/>
              <a:gd name="connsiteX2" fmla="*/ 394470 w 394470"/>
              <a:gd name="connsiteY2" fmla="*/ 720080 h 720080"/>
              <a:gd name="connsiteX3" fmla="*/ 0 w 394470"/>
              <a:gd name="connsiteY3" fmla="*/ 720080 h 720080"/>
              <a:gd name="connsiteX4" fmla="*/ 0 w 394470"/>
              <a:gd name="connsiteY4" fmla="*/ 0 h 720080"/>
              <a:gd name="connsiteX0-1" fmla="*/ 0 w 394470"/>
              <a:gd name="connsiteY0-2" fmla="*/ 0 h 995653"/>
              <a:gd name="connsiteX1-3" fmla="*/ 394470 w 394470"/>
              <a:gd name="connsiteY1-4" fmla="*/ 275573 h 995653"/>
              <a:gd name="connsiteX2-5" fmla="*/ 394470 w 394470"/>
              <a:gd name="connsiteY2-6" fmla="*/ 995653 h 995653"/>
              <a:gd name="connsiteX3-7" fmla="*/ 0 w 394470"/>
              <a:gd name="connsiteY3-8" fmla="*/ 995653 h 995653"/>
              <a:gd name="connsiteX4-9" fmla="*/ 0 w 394470"/>
              <a:gd name="connsiteY4-10" fmla="*/ 0 h 995653"/>
              <a:gd name="connsiteX0-11" fmla="*/ 0 w 394470"/>
              <a:gd name="connsiteY0-12" fmla="*/ 0 h 995653"/>
              <a:gd name="connsiteX1-13" fmla="*/ 394470 w 394470"/>
              <a:gd name="connsiteY1-14" fmla="*/ 275573 h 995653"/>
              <a:gd name="connsiteX2-15" fmla="*/ 394470 w 394470"/>
              <a:gd name="connsiteY2-16" fmla="*/ 995653 h 995653"/>
              <a:gd name="connsiteX3-17" fmla="*/ 0 w 394470"/>
              <a:gd name="connsiteY3-18" fmla="*/ 820289 h 995653"/>
              <a:gd name="connsiteX4-19" fmla="*/ 0 w 394470"/>
              <a:gd name="connsiteY4-20" fmla="*/ 0 h 995653"/>
              <a:gd name="connsiteX0-21" fmla="*/ 12526 w 406996"/>
              <a:gd name="connsiteY0-22" fmla="*/ 0 h 995653"/>
              <a:gd name="connsiteX1-23" fmla="*/ 406996 w 406996"/>
              <a:gd name="connsiteY1-24" fmla="*/ 275573 h 995653"/>
              <a:gd name="connsiteX2-25" fmla="*/ 406996 w 406996"/>
              <a:gd name="connsiteY2-26" fmla="*/ 995653 h 995653"/>
              <a:gd name="connsiteX3-27" fmla="*/ 0 w 406996"/>
              <a:gd name="connsiteY3-28" fmla="*/ 757659 h 995653"/>
              <a:gd name="connsiteX4-29" fmla="*/ 12526 w 406996"/>
              <a:gd name="connsiteY4-30" fmla="*/ 0 h 995653"/>
              <a:gd name="connsiteX0-31" fmla="*/ 12526 w 406996"/>
              <a:gd name="connsiteY0-32" fmla="*/ 0 h 995653"/>
              <a:gd name="connsiteX1-33" fmla="*/ 406996 w 406996"/>
              <a:gd name="connsiteY1-34" fmla="*/ 275573 h 995653"/>
              <a:gd name="connsiteX2-35" fmla="*/ 406996 w 406996"/>
              <a:gd name="connsiteY2-36" fmla="*/ 995653 h 995653"/>
              <a:gd name="connsiteX3-37" fmla="*/ 0 w 406996"/>
              <a:gd name="connsiteY3-38" fmla="*/ 669976 h 995653"/>
              <a:gd name="connsiteX4-39" fmla="*/ 12526 w 406996"/>
              <a:gd name="connsiteY4-40" fmla="*/ 0 h 995653"/>
              <a:gd name="connsiteX0-41" fmla="*/ 0 w 394470"/>
              <a:gd name="connsiteY0-42" fmla="*/ 0 h 995653"/>
              <a:gd name="connsiteX1-43" fmla="*/ 394470 w 394470"/>
              <a:gd name="connsiteY1-44" fmla="*/ 275573 h 995653"/>
              <a:gd name="connsiteX2-45" fmla="*/ 394470 w 394470"/>
              <a:gd name="connsiteY2-46" fmla="*/ 995653 h 995653"/>
              <a:gd name="connsiteX3-47" fmla="*/ 12526 w 394470"/>
              <a:gd name="connsiteY3-48" fmla="*/ 657450 h 995653"/>
              <a:gd name="connsiteX4-49" fmla="*/ 0 w 394470"/>
              <a:gd name="connsiteY4-50" fmla="*/ 0 h 995653"/>
              <a:gd name="connsiteX0-51" fmla="*/ 0 w 394470"/>
              <a:gd name="connsiteY0-52" fmla="*/ 0 h 995653"/>
              <a:gd name="connsiteX1-53" fmla="*/ 394470 w 394470"/>
              <a:gd name="connsiteY1-54" fmla="*/ 275573 h 995653"/>
              <a:gd name="connsiteX2-55" fmla="*/ 394470 w 394470"/>
              <a:gd name="connsiteY2-56" fmla="*/ 995653 h 995653"/>
              <a:gd name="connsiteX3-57" fmla="*/ 25052 w 394470"/>
              <a:gd name="connsiteY3-58" fmla="*/ 757659 h 995653"/>
              <a:gd name="connsiteX4-59" fmla="*/ 0 w 394470"/>
              <a:gd name="connsiteY4-60" fmla="*/ 0 h 995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4470" h="995653">
                <a:moveTo>
                  <a:pt x="0" y="0"/>
                </a:moveTo>
                <a:lnTo>
                  <a:pt x="394470" y="275573"/>
                </a:lnTo>
                <a:lnTo>
                  <a:pt x="394470" y="995653"/>
                </a:lnTo>
                <a:lnTo>
                  <a:pt x="25052" y="75765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BACC6">
                  <a:lumMod val="75000"/>
                  <a:shade val="30000"/>
                  <a:satMod val="115000"/>
                </a:srgbClr>
              </a:gs>
              <a:gs pos="50000">
                <a:srgbClr val="4BACC6">
                  <a:lumMod val="75000"/>
                  <a:shade val="67500"/>
                  <a:satMod val="115000"/>
                </a:srgbClr>
              </a:gs>
              <a:gs pos="100000">
                <a:srgbClr val="4BACC6">
                  <a:lumMod val="75000"/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365675" y="2747918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18" name="椭圆 17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4BACC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4DADC7"/>
              </a:solidFill>
              <a:prstDash val="solid"/>
            </a:ln>
            <a:effectLst/>
          </p:spPr>
        </p:cxnSp>
      </p:grpSp>
      <p:sp>
        <p:nvSpPr>
          <p:cNvPr id="21" name="矩形 20"/>
          <p:cNvSpPr/>
          <p:nvPr/>
        </p:nvSpPr>
        <p:spPr>
          <a:xfrm>
            <a:off x="1629794" y="3305798"/>
            <a:ext cx="1343780" cy="614975"/>
          </a:xfrm>
          <a:prstGeom prst="rect">
            <a:avLst/>
          </a:prstGeom>
          <a:solidFill>
            <a:srgbClr val="6785C1"/>
          </a:soli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7"/>
          <p:cNvSpPr/>
          <p:nvPr/>
        </p:nvSpPr>
        <p:spPr>
          <a:xfrm>
            <a:off x="1345214" y="3031719"/>
            <a:ext cx="271628" cy="850325"/>
          </a:xfrm>
          <a:custGeom>
            <a:avLst/>
            <a:gdLst>
              <a:gd name="connsiteX0" fmla="*/ 0 w 394470"/>
              <a:gd name="connsiteY0" fmla="*/ 0 h 720080"/>
              <a:gd name="connsiteX1" fmla="*/ 394470 w 394470"/>
              <a:gd name="connsiteY1" fmla="*/ 0 h 720080"/>
              <a:gd name="connsiteX2" fmla="*/ 394470 w 394470"/>
              <a:gd name="connsiteY2" fmla="*/ 720080 h 720080"/>
              <a:gd name="connsiteX3" fmla="*/ 0 w 394470"/>
              <a:gd name="connsiteY3" fmla="*/ 720080 h 720080"/>
              <a:gd name="connsiteX4" fmla="*/ 0 w 394470"/>
              <a:gd name="connsiteY4" fmla="*/ 0 h 720080"/>
              <a:gd name="connsiteX0-1" fmla="*/ 0 w 394470"/>
              <a:gd name="connsiteY0-2" fmla="*/ 0 h 995653"/>
              <a:gd name="connsiteX1-3" fmla="*/ 394470 w 394470"/>
              <a:gd name="connsiteY1-4" fmla="*/ 275573 h 995653"/>
              <a:gd name="connsiteX2-5" fmla="*/ 394470 w 394470"/>
              <a:gd name="connsiteY2-6" fmla="*/ 995653 h 995653"/>
              <a:gd name="connsiteX3-7" fmla="*/ 0 w 394470"/>
              <a:gd name="connsiteY3-8" fmla="*/ 995653 h 995653"/>
              <a:gd name="connsiteX4-9" fmla="*/ 0 w 394470"/>
              <a:gd name="connsiteY4-10" fmla="*/ 0 h 995653"/>
              <a:gd name="connsiteX0-11" fmla="*/ 0 w 394470"/>
              <a:gd name="connsiteY0-12" fmla="*/ 0 h 995653"/>
              <a:gd name="connsiteX1-13" fmla="*/ 394470 w 394470"/>
              <a:gd name="connsiteY1-14" fmla="*/ 275573 h 995653"/>
              <a:gd name="connsiteX2-15" fmla="*/ 394470 w 394470"/>
              <a:gd name="connsiteY2-16" fmla="*/ 995653 h 995653"/>
              <a:gd name="connsiteX3-17" fmla="*/ 0 w 394470"/>
              <a:gd name="connsiteY3-18" fmla="*/ 820289 h 995653"/>
              <a:gd name="connsiteX4-19" fmla="*/ 0 w 394470"/>
              <a:gd name="connsiteY4-20" fmla="*/ 0 h 995653"/>
              <a:gd name="connsiteX0-21" fmla="*/ 12526 w 406996"/>
              <a:gd name="connsiteY0-22" fmla="*/ 0 h 995653"/>
              <a:gd name="connsiteX1-23" fmla="*/ 406996 w 406996"/>
              <a:gd name="connsiteY1-24" fmla="*/ 275573 h 995653"/>
              <a:gd name="connsiteX2-25" fmla="*/ 406996 w 406996"/>
              <a:gd name="connsiteY2-26" fmla="*/ 995653 h 995653"/>
              <a:gd name="connsiteX3-27" fmla="*/ 0 w 406996"/>
              <a:gd name="connsiteY3-28" fmla="*/ 757659 h 995653"/>
              <a:gd name="connsiteX4-29" fmla="*/ 12526 w 406996"/>
              <a:gd name="connsiteY4-30" fmla="*/ 0 h 995653"/>
              <a:gd name="connsiteX0-31" fmla="*/ 12526 w 406996"/>
              <a:gd name="connsiteY0-32" fmla="*/ 0 h 995653"/>
              <a:gd name="connsiteX1-33" fmla="*/ 406996 w 406996"/>
              <a:gd name="connsiteY1-34" fmla="*/ 275573 h 995653"/>
              <a:gd name="connsiteX2-35" fmla="*/ 406996 w 406996"/>
              <a:gd name="connsiteY2-36" fmla="*/ 995653 h 995653"/>
              <a:gd name="connsiteX3-37" fmla="*/ 0 w 406996"/>
              <a:gd name="connsiteY3-38" fmla="*/ 669976 h 995653"/>
              <a:gd name="connsiteX4-39" fmla="*/ 12526 w 406996"/>
              <a:gd name="connsiteY4-40" fmla="*/ 0 h 995653"/>
              <a:gd name="connsiteX0-41" fmla="*/ 0 w 394470"/>
              <a:gd name="connsiteY0-42" fmla="*/ 0 h 995653"/>
              <a:gd name="connsiteX1-43" fmla="*/ 394470 w 394470"/>
              <a:gd name="connsiteY1-44" fmla="*/ 275573 h 995653"/>
              <a:gd name="connsiteX2-45" fmla="*/ 394470 w 394470"/>
              <a:gd name="connsiteY2-46" fmla="*/ 995653 h 995653"/>
              <a:gd name="connsiteX3-47" fmla="*/ 12526 w 394470"/>
              <a:gd name="connsiteY3-48" fmla="*/ 657450 h 995653"/>
              <a:gd name="connsiteX4-49" fmla="*/ 0 w 394470"/>
              <a:gd name="connsiteY4-50" fmla="*/ 0 h 995653"/>
              <a:gd name="connsiteX0-51" fmla="*/ 25052 w 381944"/>
              <a:gd name="connsiteY0-52" fmla="*/ 0 h 983127"/>
              <a:gd name="connsiteX1-53" fmla="*/ 381944 w 381944"/>
              <a:gd name="connsiteY1-54" fmla="*/ 263047 h 983127"/>
              <a:gd name="connsiteX2-55" fmla="*/ 381944 w 381944"/>
              <a:gd name="connsiteY2-56" fmla="*/ 983127 h 983127"/>
              <a:gd name="connsiteX3-57" fmla="*/ 0 w 381944"/>
              <a:gd name="connsiteY3-58" fmla="*/ 644924 h 983127"/>
              <a:gd name="connsiteX4-59" fmla="*/ 25052 w 381944"/>
              <a:gd name="connsiteY4-60" fmla="*/ 0 h 983127"/>
              <a:gd name="connsiteX0-61" fmla="*/ 12526 w 381944"/>
              <a:gd name="connsiteY0-62" fmla="*/ 0 h 995653"/>
              <a:gd name="connsiteX1-63" fmla="*/ 381944 w 381944"/>
              <a:gd name="connsiteY1-64" fmla="*/ 275573 h 995653"/>
              <a:gd name="connsiteX2-65" fmla="*/ 381944 w 381944"/>
              <a:gd name="connsiteY2-66" fmla="*/ 995653 h 995653"/>
              <a:gd name="connsiteX3-67" fmla="*/ 0 w 381944"/>
              <a:gd name="connsiteY3-68" fmla="*/ 657450 h 995653"/>
              <a:gd name="connsiteX4-69" fmla="*/ 12526 w 381944"/>
              <a:gd name="connsiteY4-70" fmla="*/ 0 h 995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1944" h="995653">
                <a:moveTo>
                  <a:pt x="12526" y="0"/>
                </a:moveTo>
                <a:lnTo>
                  <a:pt x="381944" y="275573"/>
                </a:lnTo>
                <a:lnTo>
                  <a:pt x="381944" y="995653"/>
                </a:lnTo>
                <a:lnTo>
                  <a:pt x="0" y="657450"/>
                </a:lnTo>
                <a:lnTo>
                  <a:pt x="12526" y="0"/>
                </a:lnTo>
                <a:close/>
              </a:path>
            </a:pathLst>
          </a:custGeom>
          <a:gradFill flip="none" rotWithShape="1">
            <a:gsLst>
              <a:gs pos="0">
                <a:srgbClr val="3B5891">
                  <a:shade val="30000"/>
                  <a:satMod val="115000"/>
                </a:srgbClr>
              </a:gs>
              <a:gs pos="50000">
                <a:srgbClr val="3B5891">
                  <a:shade val="67500"/>
                  <a:satMod val="115000"/>
                </a:srgbClr>
              </a:gs>
              <a:gs pos="100000">
                <a:srgbClr val="3B5891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365675" y="3399987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4" name="椭圆 23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7" name="矩形 26"/>
          <p:cNvSpPr/>
          <p:nvPr/>
        </p:nvSpPr>
        <p:spPr>
          <a:xfrm>
            <a:off x="1638622" y="4048841"/>
            <a:ext cx="1343780" cy="614975"/>
          </a:xfrm>
          <a:prstGeom prst="rect">
            <a:avLst/>
          </a:prstGeom>
          <a:solidFill>
            <a:srgbClr val="E565B1"/>
          </a:soli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7"/>
          <p:cNvSpPr/>
          <p:nvPr/>
        </p:nvSpPr>
        <p:spPr>
          <a:xfrm>
            <a:off x="1345214" y="3711018"/>
            <a:ext cx="271628" cy="925209"/>
          </a:xfrm>
          <a:custGeom>
            <a:avLst/>
            <a:gdLst>
              <a:gd name="connsiteX0" fmla="*/ 0 w 394470"/>
              <a:gd name="connsiteY0" fmla="*/ 0 h 720080"/>
              <a:gd name="connsiteX1" fmla="*/ 394470 w 394470"/>
              <a:gd name="connsiteY1" fmla="*/ 0 h 720080"/>
              <a:gd name="connsiteX2" fmla="*/ 394470 w 394470"/>
              <a:gd name="connsiteY2" fmla="*/ 720080 h 720080"/>
              <a:gd name="connsiteX3" fmla="*/ 0 w 394470"/>
              <a:gd name="connsiteY3" fmla="*/ 720080 h 720080"/>
              <a:gd name="connsiteX4" fmla="*/ 0 w 394470"/>
              <a:gd name="connsiteY4" fmla="*/ 0 h 720080"/>
              <a:gd name="connsiteX0-1" fmla="*/ 0 w 394470"/>
              <a:gd name="connsiteY0-2" fmla="*/ 0 h 995653"/>
              <a:gd name="connsiteX1-3" fmla="*/ 394470 w 394470"/>
              <a:gd name="connsiteY1-4" fmla="*/ 275573 h 995653"/>
              <a:gd name="connsiteX2-5" fmla="*/ 394470 w 394470"/>
              <a:gd name="connsiteY2-6" fmla="*/ 995653 h 995653"/>
              <a:gd name="connsiteX3-7" fmla="*/ 0 w 394470"/>
              <a:gd name="connsiteY3-8" fmla="*/ 995653 h 995653"/>
              <a:gd name="connsiteX4-9" fmla="*/ 0 w 394470"/>
              <a:gd name="connsiteY4-10" fmla="*/ 0 h 995653"/>
              <a:gd name="connsiteX0-11" fmla="*/ 0 w 394470"/>
              <a:gd name="connsiteY0-12" fmla="*/ 0 h 995653"/>
              <a:gd name="connsiteX1-13" fmla="*/ 394470 w 394470"/>
              <a:gd name="connsiteY1-14" fmla="*/ 275573 h 995653"/>
              <a:gd name="connsiteX2-15" fmla="*/ 394470 w 394470"/>
              <a:gd name="connsiteY2-16" fmla="*/ 995653 h 995653"/>
              <a:gd name="connsiteX3-17" fmla="*/ 0 w 394470"/>
              <a:gd name="connsiteY3-18" fmla="*/ 820289 h 995653"/>
              <a:gd name="connsiteX4-19" fmla="*/ 0 w 394470"/>
              <a:gd name="connsiteY4-20" fmla="*/ 0 h 995653"/>
              <a:gd name="connsiteX0-21" fmla="*/ 12526 w 406996"/>
              <a:gd name="connsiteY0-22" fmla="*/ 0 h 995653"/>
              <a:gd name="connsiteX1-23" fmla="*/ 406996 w 406996"/>
              <a:gd name="connsiteY1-24" fmla="*/ 275573 h 995653"/>
              <a:gd name="connsiteX2-25" fmla="*/ 406996 w 406996"/>
              <a:gd name="connsiteY2-26" fmla="*/ 995653 h 995653"/>
              <a:gd name="connsiteX3-27" fmla="*/ 0 w 406996"/>
              <a:gd name="connsiteY3-28" fmla="*/ 757659 h 995653"/>
              <a:gd name="connsiteX4-29" fmla="*/ 12526 w 406996"/>
              <a:gd name="connsiteY4-30" fmla="*/ 0 h 995653"/>
              <a:gd name="connsiteX0-31" fmla="*/ 12526 w 406996"/>
              <a:gd name="connsiteY0-32" fmla="*/ 0 h 995653"/>
              <a:gd name="connsiteX1-33" fmla="*/ 406996 w 406996"/>
              <a:gd name="connsiteY1-34" fmla="*/ 275573 h 995653"/>
              <a:gd name="connsiteX2-35" fmla="*/ 406996 w 406996"/>
              <a:gd name="connsiteY2-36" fmla="*/ 995653 h 995653"/>
              <a:gd name="connsiteX3-37" fmla="*/ 0 w 406996"/>
              <a:gd name="connsiteY3-38" fmla="*/ 669976 h 995653"/>
              <a:gd name="connsiteX4-39" fmla="*/ 12526 w 406996"/>
              <a:gd name="connsiteY4-40" fmla="*/ 0 h 995653"/>
              <a:gd name="connsiteX0-41" fmla="*/ 0 w 394470"/>
              <a:gd name="connsiteY0-42" fmla="*/ 0 h 995653"/>
              <a:gd name="connsiteX1-43" fmla="*/ 394470 w 394470"/>
              <a:gd name="connsiteY1-44" fmla="*/ 275573 h 995653"/>
              <a:gd name="connsiteX2-45" fmla="*/ 394470 w 394470"/>
              <a:gd name="connsiteY2-46" fmla="*/ 995653 h 995653"/>
              <a:gd name="connsiteX3-47" fmla="*/ 12526 w 394470"/>
              <a:gd name="connsiteY3-48" fmla="*/ 657450 h 995653"/>
              <a:gd name="connsiteX4-49" fmla="*/ 0 w 394470"/>
              <a:gd name="connsiteY4-50" fmla="*/ 0 h 995653"/>
              <a:gd name="connsiteX0-51" fmla="*/ 0 w 394470"/>
              <a:gd name="connsiteY0-52" fmla="*/ 0 h 995653"/>
              <a:gd name="connsiteX1-53" fmla="*/ 394470 w 394470"/>
              <a:gd name="connsiteY1-54" fmla="*/ 275573 h 995653"/>
              <a:gd name="connsiteX2-55" fmla="*/ 394470 w 394470"/>
              <a:gd name="connsiteY2-56" fmla="*/ 995653 h 995653"/>
              <a:gd name="connsiteX3-57" fmla="*/ 25052 w 394470"/>
              <a:gd name="connsiteY3-58" fmla="*/ 757659 h 995653"/>
              <a:gd name="connsiteX4-59" fmla="*/ 0 w 394470"/>
              <a:gd name="connsiteY4-60" fmla="*/ 0 h 995653"/>
              <a:gd name="connsiteX0-61" fmla="*/ 0 w 381944"/>
              <a:gd name="connsiteY0-62" fmla="*/ 0 h 1083335"/>
              <a:gd name="connsiteX1-63" fmla="*/ 381944 w 381944"/>
              <a:gd name="connsiteY1-64" fmla="*/ 363255 h 1083335"/>
              <a:gd name="connsiteX2-65" fmla="*/ 381944 w 381944"/>
              <a:gd name="connsiteY2-66" fmla="*/ 1083335 h 1083335"/>
              <a:gd name="connsiteX3-67" fmla="*/ 12526 w 381944"/>
              <a:gd name="connsiteY3-68" fmla="*/ 845341 h 1083335"/>
              <a:gd name="connsiteX4-69" fmla="*/ 0 w 381944"/>
              <a:gd name="connsiteY4-70" fmla="*/ 0 h 10833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1944" h="1083335">
                <a:moveTo>
                  <a:pt x="0" y="0"/>
                </a:moveTo>
                <a:lnTo>
                  <a:pt x="381944" y="363255"/>
                </a:lnTo>
                <a:lnTo>
                  <a:pt x="381944" y="1083335"/>
                </a:lnTo>
                <a:lnTo>
                  <a:pt x="12526" y="84534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34D80">
                  <a:shade val="30000"/>
                  <a:satMod val="115000"/>
                </a:srgbClr>
              </a:gs>
              <a:gs pos="50000">
                <a:srgbClr val="D34D80">
                  <a:shade val="67500"/>
                  <a:satMod val="115000"/>
                </a:srgbClr>
              </a:gs>
              <a:gs pos="100000">
                <a:srgbClr val="D34D80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365675" y="4292229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30" name="椭圆 29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E565B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E565B1"/>
              </a:solidFill>
              <a:prstDash val="solid"/>
            </a:ln>
            <a:effectLst/>
          </p:spPr>
        </p:cxnSp>
      </p:grpSp>
      <p:sp>
        <p:nvSpPr>
          <p:cNvPr id="39" name="TextBox 87"/>
          <p:cNvSpPr txBox="1"/>
          <p:nvPr/>
        </p:nvSpPr>
        <p:spPr>
          <a:xfrm>
            <a:off x="1632937" y="2600901"/>
            <a:ext cx="1242950" cy="486287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Rockwell" panose="02060603020205020403" pitchFamily="18" charset="0"/>
                <a:ea typeface="微软雅黑" panose="020B0503020204020204" pitchFamily="34" charset="-122"/>
              </a:rPr>
              <a:t>01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sp>
        <p:nvSpPr>
          <p:cNvPr id="41" name="TextBox 89"/>
          <p:cNvSpPr txBox="1"/>
          <p:nvPr/>
        </p:nvSpPr>
        <p:spPr>
          <a:xfrm>
            <a:off x="1632937" y="3359353"/>
            <a:ext cx="1242950" cy="486287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Rockwell" panose="02060603020205020403" pitchFamily="18" charset="0"/>
                <a:ea typeface="微软雅黑" panose="020B0503020204020204" pitchFamily="34" charset="-122"/>
              </a:rPr>
              <a:t>02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sp>
        <p:nvSpPr>
          <p:cNvPr id="43" name="TextBox 91"/>
          <p:cNvSpPr txBox="1"/>
          <p:nvPr/>
        </p:nvSpPr>
        <p:spPr>
          <a:xfrm>
            <a:off x="1604708" y="4166631"/>
            <a:ext cx="1242950" cy="486287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Rockwell" panose="02060603020205020403" pitchFamily="18" charset="0"/>
                <a:ea typeface="微软雅黑" panose="020B0503020204020204" pitchFamily="34" charset="-122"/>
              </a:rPr>
              <a:t>03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  <p:sp>
        <p:nvSpPr>
          <p:cNvPr id="60" name="TextBox 108"/>
          <p:cNvSpPr txBox="1"/>
          <p:nvPr/>
        </p:nvSpPr>
        <p:spPr>
          <a:xfrm>
            <a:off x="5107598" y="2575442"/>
            <a:ext cx="2864096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数据预处理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1" name="TextBox 108"/>
          <p:cNvSpPr txBox="1"/>
          <p:nvPr/>
        </p:nvSpPr>
        <p:spPr>
          <a:xfrm>
            <a:off x="5294683" y="3327881"/>
            <a:ext cx="2864096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模型计算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2" name="TextBox 108"/>
          <p:cNvSpPr txBox="1"/>
          <p:nvPr/>
        </p:nvSpPr>
        <p:spPr>
          <a:xfrm>
            <a:off x="5294683" y="4103914"/>
            <a:ext cx="2864096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模型融合</a:t>
            </a:r>
            <a:endParaRPr lang="en-US" altLang="zh-CN" sz="2800" kern="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7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66113" y="368009"/>
            <a:ext cx="25346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endParaRPr lang="zh-CN" alt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5265" y="1388635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4BACC6">
                  <a:shade val="30000"/>
                  <a:satMod val="115000"/>
                </a:srgbClr>
              </a:gs>
              <a:gs pos="5000">
                <a:srgbClr val="2D7A8F"/>
              </a:gs>
              <a:gs pos="0">
                <a:srgbClr val="40ADCB"/>
              </a:gs>
              <a:gs pos="100000">
                <a:srgbClr val="4BACC6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643734" y="1581963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12" name="椭圆 11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4BACC6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4DADC7"/>
              </a:solidFill>
              <a:prstDash val="solid"/>
            </a:ln>
            <a:effectLst/>
          </p:spPr>
        </p:cxnSp>
      </p:grpSp>
      <p:sp>
        <p:nvSpPr>
          <p:cNvPr id="16" name="TextBox 108"/>
          <p:cNvSpPr txBox="1"/>
          <p:nvPr/>
        </p:nvSpPr>
        <p:spPr>
          <a:xfrm>
            <a:off x="6572742" y="1409244"/>
            <a:ext cx="2864096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 smtClean="0">
                <a:solidFill>
                  <a:sysClr val="window" lastClr="FFFFFF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数据预处理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流程图: 接点 26"/>
          <p:cNvSpPr/>
          <p:nvPr/>
        </p:nvSpPr>
        <p:spPr>
          <a:xfrm>
            <a:off x="1782055" y="4764685"/>
            <a:ext cx="336331" cy="336331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" name="矩形 27"/>
          <p:cNvSpPr/>
          <p:nvPr/>
        </p:nvSpPr>
        <p:spPr>
          <a:xfrm>
            <a:off x="1554326" y="4292611"/>
            <a:ext cx="10342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  <a:endParaRPr lang="zh-CN" alt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2139407" y="4834352"/>
            <a:ext cx="935421" cy="16816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B05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136594" y="4108838"/>
            <a:ext cx="945930" cy="17394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.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.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.</a:t>
            </a:r>
            <a:endParaRPr lang="en-US" altLang="zh-CN" sz="1400" dirty="0" smtClean="0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3178634" y="4369926"/>
            <a:ext cx="872358" cy="1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3168124" y="4607394"/>
            <a:ext cx="872358" cy="1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3168124" y="5411730"/>
            <a:ext cx="872358" cy="1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3178634" y="5638688"/>
            <a:ext cx="872358" cy="1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173379" y="4834352"/>
            <a:ext cx="872358" cy="105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图: 接点 36"/>
          <p:cNvSpPr/>
          <p:nvPr/>
        </p:nvSpPr>
        <p:spPr>
          <a:xfrm>
            <a:off x="3583283" y="4932851"/>
            <a:ext cx="45719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8" name="流程图: 接点 37"/>
          <p:cNvSpPr/>
          <p:nvPr/>
        </p:nvSpPr>
        <p:spPr>
          <a:xfrm>
            <a:off x="3574611" y="5097961"/>
            <a:ext cx="45719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9" name="流程图: 接点 38"/>
          <p:cNvSpPr/>
          <p:nvPr/>
        </p:nvSpPr>
        <p:spPr>
          <a:xfrm>
            <a:off x="3583281" y="5254845"/>
            <a:ext cx="45719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1" name="矩形 40"/>
          <p:cNvSpPr/>
          <p:nvPr/>
        </p:nvSpPr>
        <p:spPr>
          <a:xfrm>
            <a:off x="3136594" y="5865646"/>
            <a:ext cx="10262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 err="1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TrainInfo</a:t>
            </a:r>
            <a:endParaRPr lang="zh-CN" altLang="en-US" sz="1600" b="1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91" y="4742160"/>
            <a:ext cx="1860687" cy="107241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7096608" y="4015717"/>
            <a:ext cx="21758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i="1" cap="none" spc="0" dirty="0" err="1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LabelsCategory</a:t>
            </a:r>
            <a:endParaRPr lang="zh-CN" altLang="en-US" sz="2000" b="1" i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56672" y="5667423"/>
            <a:ext cx="5950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dirty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</a:t>
            </a:r>
            <a:endParaRPr lang="zh-CN" altLang="en-US" sz="1600" b="1" cap="none" spc="0" dirty="0">
              <a:ln w="0"/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547598" y="4552811"/>
            <a:ext cx="10054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 smtClean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标签组合</a:t>
            </a:r>
            <a:endParaRPr lang="zh-CN" altLang="en-US" sz="1600" b="1" cap="none" spc="0" dirty="0">
              <a:ln w="0"/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680376" y="4571261"/>
            <a:ext cx="10054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 smtClean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标签计数</a:t>
            </a:r>
            <a:endParaRPr lang="zh-CN" altLang="en-US" sz="1600" b="1" cap="none" spc="0" dirty="0">
              <a:ln w="0"/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475192" y="5696369"/>
            <a:ext cx="141577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 smtClean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标签计数占比</a:t>
            </a:r>
            <a:endParaRPr lang="zh-CN" altLang="en-US" sz="1600" b="1" cap="none" spc="0" dirty="0">
              <a:ln w="0"/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400122" y="3981803"/>
            <a:ext cx="3580251" cy="2179608"/>
          </a:xfrm>
          <a:prstGeom prst="roundRect">
            <a:avLst/>
          </a:prstGeom>
          <a:noFill/>
          <a:ln w="38100">
            <a:solidFill>
              <a:srgbClr val="FF00FF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圆角矩形 49"/>
          <p:cNvSpPr/>
          <p:nvPr/>
        </p:nvSpPr>
        <p:spPr>
          <a:xfrm>
            <a:off x="1365736" y="3570782"/>
            <a:ext cx="3263528" cy="26927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0" name="矩形 39"/>
          <p:cNvSpPr/>
          <p:nvPr/>
        </p:nvSpPr>
        <p:spPr>
          <a:xfrm>
            <a:off x="1593177" y="2358423"/>
            <a:ext cx="22894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获取训练集店铺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37727" y="2371936"/>
            <a:ext cx="20329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获取标签类别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593177" y="2844047"/>
            <a:ext cx="28023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训练集基于位置排序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228269" y="2807971"/>
            <a:ext cx="40847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训练数据添加到用户和店铺对象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7727" y="3263660"/>
            <a:ext cx="43412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测试记录周围相应的训练记录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80457" y="2844047"/>
            <a:ext cx="3013166" cy="40011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6228269" y="2344396"/>
            <a:ext cx="3013166" cy="40011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55795" y="368009"/>
            <a:ext cx="41553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模型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97575" y="139274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612790" y="1574272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5" name="椭圆 24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8" name="TextBox 108"/>
          <p:cNvSpPr txBox="1"/>
          <p:nvPr/>
        </p:nvSpPr>
        <p:spPr>
          <a:xfrm>
            <a:off x="6593761" y="1388703"/>
            <a:ext cx="4252228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商户推荐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80945" y="2617443"/>
            <a:ext cx="33489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用户相同定位的推荐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E12C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23085" y="4916375"/>
            <a:ext cx="23038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推荐最近的店铺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E12C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38585" y="3985956"/>
            <a:ext cx="54288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按照用户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标签组合和定位以及商户</a:t>
            </a: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E12C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23085" y="4467458"/>
            <a:ext cx="41008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同一用户一定经纬度差值的推荐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E12C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80946" y="3079108"/>
            <a:ext cx="33313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不同用户相同定位的推荐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E12C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38585" y="5390788"/>
            <a:ext cx="30894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D. 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E12C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处理不该推荐的测试集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E12C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838585" y="2510615"/>
            <a:ext cx="5205586" cy="1133821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矩形 18"/>
          <p:cNvSpPr/>
          <p:nvPr/>
        </p:nvSpPr>
        <p:spPr>
          <a:xfrm>
            <a:off x="1296895" y="2862209"/>
            <a:ext cx="672164" cy="672164"/>
          </a:xfrm>
          <a:prstGeom prst="rect">
            <a:avLst/>
          </a:prstGeom>
          <a:solidFill>
            <a:srgbClr val="287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  <p:sp>
        <p:nvSpPr>
          <p:cNvPr id="20" name="矩形 19"/>
          <p:cNvSpPr/>
          <p:nvPr/>
        </p:nvSpPr>
        <p:spPr>
          <a:xfrm>
            <a:off x="1296895" y="4386066"/>
            <a:ext cx="672164" cy="672164"/>
          </a:xfrm>
          <a:prstGeom prst="rect">
            <a:avLst/>
          </a:prstGeom>
          <a:solidFill>
            <a:srgbClr val="287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2062237" y="4426158"/>
            <a:ext cx="1899349" cy="591979"/>
            <a:chOff x="765100" y="962314"/>
            <a:chExt cx="1296145" cy="576064"/>
          </a:xfrm>
          <a:solidFill>
            <a:srgbClr val="00B0F0"/>
          </a:solidFill>
        </p:grpSpPr>
        <p:sp>
          <p:nvSpPr>
            <p:cNvPr id="35" name="五边形 34"/>
            <p:cNvSpPr/>
            <p:nvPr/>
          </p:nvSpPr>
          <p:spPr>
            <a:xfrm>
              <a:off x="765101" y="962314"/>
              <a:ext cx="1296144" cy="57606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287ED3"/>
                </a:solidFill>
              </a:endParaRPr>
            </a:p>
          </p:txBody>
        </p:sp>
        <p:sp>
          <p:nvSpPr>
            <p:cNvPr id="36" name="TextBox 19"/>
            <p:cNvSpPr txBox="1">
              <a:spLocks noChangeArrowheads="1"/>
            </p:cNvSpPr>
            <p:nvPr/>
          </p:nvSpPr>
          <p:spPr bwMode="auto">
            <a:xfrm>
              <a:off x="765100" y="997347"/>
              <a:ext cx="966145" cy="44925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不同定位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2062237" y="2902301"/>
            <a:ext cx="1899349" cy="591979"/>
            <a:chOff x="765100" y="962314"/>
            <a:chExt cx="1296145" cy="576064"/>
          </a:xfrm>
          <a:solidFill>
            <a:srgbClr val="00B0F0"/>
          </a:solidFill>
        </p:grpSpPr>
        <p:sp>
          <p:nvSpPr>
            <p:cNvPr id="38" name="五边形 37"/>
            <p:cNvSpPr/>
            <p:nvPr/>
          </p:nvSpPr>
          <p:spPr>
            <a:xfrm>
              <a:off x="765101" y="962314"/>
              <a:ext cx="1296144" cy="57606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solidFill>
                  <a:srgbClr val="287ED3"/>
                </a:solidFill>
              </a:endParaRPr>
            </a:p>
          </p:txBody>
        </p:sp>
        <p:sp>
          <p:nvSpPr>
            <p:cNvPr id="39" name="TextBox 19"/>
            <p:cNvSpPr txBox="1">
              <a:spLocks noChangeArrowheads="1"/>
            </p:cNvSpPr>
            <p:nvPr/>
          </p:nvSpPr>
          <p:spPr bwMode="auto">
            <a:xfrm>
              <a:off x="765100" y="997347"/>
              <a:ext cx="966145" cy="44925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相同定位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4263903" y="3815004"/>
            <a:ext cx="6482371" cy="2105128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可选过程 57"/>
          <p:cNvSpPr/>
          <p:nvPr/>
        </p:nvSpPr>
        <p:spPr>
          <a:xfrm>
            <a:off x="6485821" y="2583078"/>
            <a:ext cx="3803175" cy="3678078"/>
          </a:xfrm>
          <a:prstGeom prst="flowChartAlternate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流程图: 可选过程 56"/>
          <p:cNvSpPr/>
          <p:nvPr/>
        </p:nvSpPr>
        <p:spPr>
          <a:xfrm>
            <a:off x="1132115" y="2043950"/>
            <a:ext cx="3970625" cy="4459016"/>
          </a:xfrm>
          <a:prstGeom prst="flowChartAlternateProcess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4" name="Image" r:id="rId1" imgW="7086600" imgH="6057900" progId="Photoshop.Image.18">
                  <p:embed/>
                </p:oleObj>
              </mc:Choice>
              <mc:Fallback>
                <p:oleObj name="Image" r:id="rId1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55795" y="368009"/>
            <a:ext cx="41553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r>
              <a:rPr lang="en-US" altLang="zh-CN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模型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97575" y="139274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612790" y="1574272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5" name="椭圆 24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8" name="TextBox 108"/>
          <p:cNvSpPr txBox="1"/>
          <p:nvPr/>
        </p:nvSpPr>
        <p:spPr>
          <a:xfrm>
            <a:off x="6593760" y="1388703"/>
            <a:ext cx="3934905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商户推荐</a:t>
            </a:r>
            <a:r>
              <a:rPr lang="en-US" altLang="zh-CN" sz="2800" kern="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-----------</a:t>
            </a:r>
            <a:r>
              <a:rPr lang="zh-CN" altLang="en-US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相同定位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254" y="2184854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同一用户相同定位</a:t>
            </a:r>
            <a:endParaRPr lang="zh-CN" altLang="en-US" b="1" i="1" dirty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2935463" y="2628157"/>
            <a:ext cx="77648" cy="40930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670156" y="3093690"/>
            <a:ext cx="2642181" cy="392783"/>
          </a:xfrm>
          <a:prstGeom prst="parallelogram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58460" y="3079340"/>
            <a:ext cx="250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训练集出现最大次数</a:t>
            </a:r>
            <a:endParaRPr lang="zh-CN" altLang="en-US" b="1" i="1" dirty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流程图: 决策 18"/>
          <p:cNvSpPr/>
          <p:nvPr/>
        </p:nvSpPr>
        <p:spPr>
          <a:xfrm>
            <a:off x="1902282" y="3965828"/>
            <a:ext cx="2133401" cy="481968"/>
          </a:xfrm>
          <a:prstGeom prst="flowChartDecision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9" name="下箭头 28"/>
          <p:cNvSpPr/>
          <p:nvPr/>
        </p:nvSpPr>
        <p:spPr>
          <a:xfrm>
            <a:off x="2905273" y="3518907"/>
            <a:ext cx="94771" cy="40930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50976" y="4018098"/>
            <a:ext cx="173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</a:t>
            </a:r>
            <a:r>
              <a:rPr lang="zh-CN" altLang="en-US" sz="1600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次数唯一</a:t>
            </a:r>
            <a:endParaRPr lang="zh-CN" altLang="en-US" sz="1600" b="1" i="1" dirty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2935463" y="4482428"/>
            <a:ext cx="64581" cy="507138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4195765" y="4417460"/>
            <a:ext cx="735656" cy="362346"/>
          </a:xfrm>
          <a:prstGeom prst="flowChartAlternateProcess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文本框 32"/>
          <p:cNvSpPr txBox="1"/>
          <p:nvPr/>
        </p:nvSpPr>
        <p:spPr>
          <a:xfrm>
            <a:off x="4253078" y="4418444"/>
            <a:ext cx="10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zh-CN" altLang="en-US" sz="1600" b="1" i="1" dirty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72568" y="3803103"/>
            <a:ext cx="58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Yes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右箭头 34"/>
          <p:cNvSpPr/>
          <p:nvPr/>
        </p:nvSpPr>
        <p:spPr>
          <a:xfrm rot="5400000">
            <a:off x="4285779" y="3940063"/>
            <a:ext cx="180287" cy="678157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7" name="流程图: 可选过程 36"/>
          <p:cNvSpPr/>
          <p:nvPr/>
        </p:nvSpPr>
        <p:spPr>
          <a:xfrm>
            <a:off x="1332690" y="5035817"/>
            <a:ext cx="3598732" cy="644725"/>
          </a:xfrm>
          <a:prstGeom prst="flowChartAlternateProcess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8" name="文本框 37"/>
          <p:cNvSpPr txBox="1"/>
          <p:nvPr/>
        </p:nvSpPr>
        <p:spPr>
          <a:xfrm>
            <a:off x="1215765" y="5074869"/>
            <a:ext cx="3911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i="1" dirty="0" err="1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maxScore</a:t>
            </a:r>
            <a:r>
              <a:rPr lang="en-US" altLang="zh-CN" sz="1600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heat / log(</a:t>
            </a:r>
            <a:r>
              <a:rPr lang="en-US" altLang="zh-CN" sz="1600" b="1" i="1" dirty="0" err="1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dis_shop</a:t>
            </a:r>
            <a:r>
              <a:rPr lang="en-US" altLang="zh-CN" sz="1600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1600" b="1" i="1" dirty="0" smtClean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i="1" dirty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获取店铺的最高</a:t>
            </a:r>
            <a:r>
              <a:rPr lang="zh-CN" altLang="en-US" sz="1600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得分</a:t>
            </a:r>
            <a:endParaRPr lang="en-US" altLang="zh-CN" sz="1600" b="1" i="1" dirty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82921" y="4479353"/>
            <a:ext cx="58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流程图: 可选过程 41"/>
          <p:cNvSpPr/>
          <p:nvPr/>
        </p:nvSpPr>
        <p:spPr>
          <a:xfrm>
            <a:off x="1902282" y="2219860"/>
            <a:ext cx="2000121" cy="317153"/>
          </a:xfrm>
          <a:prstGeom prst="flowChartAlternateProcess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矩形 42"/>
          <p:cNvSpPr/>
          <p:nvPr/>
        </p:nvSpPr>
        <p:spPr>
          <a:xfrm>
            <a:off x="7216836" y="2692413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不同用户相同定位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流程图: 可选过程 43"/>
          <p:cNvSpPr/>
          <p:nvPr/>
        </p:nvSpPr>
        <p:spPr>
          <a:xfrm>
            <a:off x="7216836" y="2734676"/>
            <a:ext cx="2392001" cy="366823"/>
          </a:xfrm>
          <a:prstGeom prst="flowChartAlternateProcess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5" name="下箭头 44"/>
          <p:cNvSpPr/>
          <p:nvPr/>
        </p:nvSpPr>
        <p:spPr>
          <a:xfrm>
            <a:off x="8380153" y="3155621"/>
            <a:ext cx="82257" cy="2581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6" name="平行四边形 45"/>
          <p:cNvSpPr/>
          <p:nvPr/>
        </p:nvSpPr>
        <p:spPr>
          <a:xfrm>
            <a:off x="6601820" y="3472217"/>
            <a:ext cx="3521836" cy="350012"/>
          </a:xfrm>
          <a:prstGeom prst="parallelogram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B05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24583" y="3444083"/>
            <a:ext cx="320953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= </a:t>
            </a:r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该定位只出现过一家店铺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6601818" y="4263274"/>
            <a:ext cx="3605961" cy="362189"/>
          </a:xfrm>
          <a:prstGeom prst="parallelogram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B05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761900" y="4225353"/>
            <a:ext cx="3916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</a:t>
            </a:r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店铺类别符合标签类规则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372193" y="3904174"/>
            <a:ext cx="83225" cy="28729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1" name="流程图: 决策 50"/>
          <p:cNvSpPr/>
          <p:nvPr/>
        </p:nvSpPr>
        <p:spPr>
          <a:xfrm>
            <a:off x="7664907" y="4992988"/>
            <a:ext cx="1579086" cy="364910"/>
          </a:xfrm>
          <a:prstGeom prst="flowChartDecision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2" name="下箭头 51"/>
          <p:cNvSpPr/>
          <p:nvPr/>
        </p:nvSpPr>
        <p:spPr>
          <a:xfrm>
            <a:off x="8387409" y="4679585"/>
            <a:ext cx="83225" cy="28729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131430" y="4972545"/>
            <a:ext cx="5357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A&amp;B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下箭头 53"/>
          <p:cNvSpPr/>
          <p:nvPr/>
        </p:nvSpPr>
        <p:spPr>
          <a:xfrm>
            <a:off x="8412837" y="5426777"/>
            <a:ext cx="83225" cy="32097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074523" y="5755068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流程图: 可选过程 55"/>
          <p:cNvSpPr/>
          <p:nvPr/>
        </p:nvSpPr>
        <p:spPr>
          <a:xfrm>
            <a:off x="7885608" y="5803792"/>
            <a:ext cx="1054457" cy="313155"/>
          </a:xfrm>
          <a:prstGeom prst="flowChartAlternateProcess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9" name="文本框 58"/>
          <p:cNvSpPr txBox="1"/>
          <p:nvPr/>
        </p:nvSpPr>
        <p:spPr>
          <a:xfrm>
            <a:off x="8475048" y="5352157"/>
            <a:ext cx="58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Yes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719609" y="1384283"/>
            <a:ext cx="589242" cy="58924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9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TextBox 35"/>
          <p:cNvSpPr txBox="1"/>
          <p:nvPr/>
        </p:nvSpPr>
        <p:spPr>
          <a:xfrm>
            <a:off x="2628471" y="1464272"/>
            <a:ext cx="76928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 ESSENCE" pitchFamily="2" charset="0"/>
              </a:rPr>
              <a:t>01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 ESSENCE" pitchFamily="2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8160797" y="1991425"/>
            <a:ext cx="589242" cy="589242"/>
          </a:xfrm>
          <a:prstGeom prst="ellips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54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TextBox 36"/>
          <p:cNvSpPr txBox="1"/>
          <p:nvPr/>
        </p:nvSpPr>
        <p:spPr>
          <a:xfrm>
            <a:off x="8062999" y="2074632"/>
            <a:ext cx="76928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 ESSENCE" pitchFamily="2" charset="0"/>
              </a:rPr>
              <a:t>02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 ESSENCE" pitchFamily="2" charset="0"/>
            </a:endParaRPr>
          </a:p>
        </p:txBody>
      </p:sp>
      <p:sp>
        <p:nvSpPr>
          <p:cNvPr id="65" name="流程图: 可选过程 64"/>
          <p:cNvSpPr/>
          <p:nvPr/>
        </p:nvSpPr>
        <p:spPr>
          <a:xfrm>
            <a:off x="2459295" y="6028847"/>
            <a:ext cx="952336" cy="362346"/>
          </a:xfrm>
          <a:prstGeom prst="flowChartAlternateProcess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6" name="文本框 65"/>
          <p:cNvSpPr txBox="1"/>
          <p:nvPr/>
        </p:nvSpPr>
        <p:spPr>
          <a:xfrm>
            <a:off x="2637387" y="6046505"/>
            <a:ext cx="10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zh-CN" altLang="en-US" sz="1600" b="1" i="1" dirty="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下箭头 66"/>
          <p:cNvSpPr/>
          <p:nvPr/>
        </p:nvSpPr>
        <p:spPr>
          <a:xfrm>
            <a:off x="2917707" y="5674221"/>
            <a:ext cx="77648" cy="33573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58" y="2019689"/>
            <a:ext cx="4413263" cy="2844104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9924" y="225489"/>
          <a:ext cx="802819" cy="6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7" name="Image" r:id="rId2" imgW="7086600" imgH="6057900" progId="Photoshop.Image.18">
                  <p:embed/>
                </p:oleObj>
              </mc:Choice>
              <mc:Fallback>
                <p:oleObj name="Image" r:id="rId2" imgW="7086600" imgH="6057900" progId="Photoshop.Image.1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924" y="225489"/>
                        <a:ext cx="802819" cy="68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 flipV="1">
            <a:off x="1332689" y="978340"/>
            <a:ext cx="10080000" cy="72000"/>
          </a:xfrm>
          <a:prstGeom prst="line">
            <a:avLst/>
          </a:prstGeom>
          <a:ln w="22860"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8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55796" y="368009"/>
            <a:ext cx="41553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算法模型</a:t>
            </a:r>
            <a:r>
              <a:rPr lang="en-US" altLang="zh-CN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模型一</a:t>
            </a:r>
            <a:endParaRPr lang="zh-CN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66362" y="6440460"/>
            <a:ext cx="193033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i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</a:t>
            </a:r>
            <a:r>
              <a:rPr lang="zh-CN" altLang="en-US" sz="14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14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 a Smart Rookie</a:t>
            </a:r>
            <a:endParaRPr lang="zh-CN" altLang="en-US" sz="14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97575" y="1392741"/>
            <a:ext cx="6673529" cy="544072"/>
          </a:xfrm>
          <a:prstGeom prst="rect">
            <a:avLst/>
          </a:prstGeom>
          <a:gradFill flip="none" rotWithShape="1">
            <a:gsLst>
              <a:gs pos="0">
                <a:srgbClr val="3B5891"/>
              </a:gs>
              <a:gs pos="5000">
                <a:srgbClr val="344D80"/>
              </a:gs>
              <a:gs pos="10000">
                <a:srgbClr val="4A6EB6"/>
              </a:gs>
              <a:gs pos="100000">
                <a:srgbClr val="6785C1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612790" y="1574272"/>
            <a:ext cx="1034604" cy="175747"/>
            <a:chOff x="7950296" y="2496608"/>
            <a:chExt cx="1193704" cy="172000"/>
          </a:xfrm>
          <a:scene3d>
            <a:camera prst="perspectiveAbove"/>
            <a:lightRig rig="threePt" dir="t"/>
          </a:scene3d>
        </p:grpSpPr>
        <p:sp>
          <p:nvSpPr>
            <p:cNvPr id="25" name="椭圆 24"/>
            <p:cNvSpPr/>
            <p:nvPr/>
          </p:nvSpPr>
          <p:spPr>
            <a:xfrm>
              <a:off x="7950296" y="2496608"/>
              <a:ext cx="172000" cy="172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>
                <a:prstClr val="black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7991073" y="2555310"/>
              <a:ext cx="1152927" cy="75720"/>
            </a:xfrm>
            <a:custGeom>
              <a:avLst/>
              <a:gdLst>
                <a:gd name="connsiteX0" fmla="*/ 112735 w 1189973"/>
                <a:gd name="connsiteY0" fmla="*/ 0 h 112734"/>
                <a:gd name="connsiteX1" fmla="*/ 0 w 1189973"/>
                <a:gd name="connsiteY1" fmla="*/ 100208 h 112734"/>
                <a:gd name="connsiteX2" fmla="*/ 1189973 w 1189973"/>
                <a:gd name="connsiteY2" fmla="*/ 112734 h 112734"/>
                <a:gd name="connsiteX0-1" fmla="*/ 176175 w 1253413"/>
                <a:gd name="connsiteY0-2" fmla="*/ 0 h 112734"/>
                <a:gd name="connsiteX1-3" fmla="*/ 63440 w 1253413"/>
                <a:gd name="connsiteY1-4" fmla="*/ 100208 h 112734"/>
                <a:gd name="connsiteX2-5" fmla="*/ 1253413 w 1253413"/>
                <a:gd name="connsiteY2-6" fmla="*/ 112734 h 112734"/>
                <a:gd name="connsiteX0-7" fmla="*/ 88821 w 1166059"/>
                <a:gd name="connsiteY0-8" fmla="*/ 0 h 153938"/>
                <a:gd name="connsiteX1-9" fmla="*/ 88821 w 1166059"/>
                <a:gd name="connsiteY1-10" fmla="*/ 150312 h 153938"/>
                <a:gd name="connsiteX2-11" fmla="*/ 1166059 w 1166059"/>
                <a:gd name="connsiteY2-12" fmla="*/ 112734 h 153938"/>
                <a:gd name="connsiteX0-13" fmla="*/ 121920 w 1149054"/>
                <a:gd name="connsiteY0-14" fmla="*/ 0 h 220022"/>
                <a:gd name="connsiteX1-15" fmla="*/ 71816 w 1149054"/>
                <a:gd name="connsiteY1-16" fmla="*/ 212943 h 220022"/>
                <a:gd name="connsiteX2-17" fmla="*/ 1149054 w 1149054"/>
                <a:gd name="connsiteY2-18" fmla="*/ 175365 h 220022"/>
                <a:gd name="connsiteX0-19" fmla="*/ 113267 w 1152927"/>
                <a:gd name="connsiteY0-20" fmla="*/ 0 h 140795"/>
                <a:gd name="connsiteX1-21" fmla="*/ 75689 w 1152927"/>
                <a:gd name="connsiteY1-22" fmla="*/ 137786 h 140795"/>
                <a:gd name="connsiteX2-23" fmla="*/ 1152927 w 1152927"/>
                <a:gd name="connsiteY2-24" fmla="*/ 100208 h 140795"/>
                <a:gd name="connsiteX0-25" fmla="*/ 113267 w 1152927"/>
                <a:gd name="connsiteY0-26" fmla="*/ 0 h 75720"/>
                <a:gd name="connsiteX1-27" fmla="*/ 75689 w 1152927"/>
                <a:gd name="connsiteY1-28" fmla="*/ 75156 h 75720"/>
                <a:gd name="connsiteX2-29" fmla="*/ 1152927 w 1152927"/>
                <a:gd name="connsiteY2-30" fmla="*/ 37578 h 75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52927" h="75720">
                  <a:moveTo>
                    <a:pt x="113267" y="0"/>
                  </a:moveTo>
                  <a:cubicBezTo>
                    <a:pt x="75689" y="33403"/>
                    <a:pt x="-97587" y="68893"/>
                    <a:pt x="75689" y="75156"/>
                  </a:cubicBezTo>
                  <a:cubicBezTo>
                    <a:pt x="248965" y="81419"/>
                    <a:pt x="756269" y="33403"/>
                    <a:pt x="1152927" y="37578"/>
                  </a:cubicBezTo>
                </a:path>
              </a:pathLst>
            </a:cu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8219356" y="2527110"/>
              <a:ext cx="924644" cy="34646"/>
            </a:xfrm>
            <a:prstGeom prst="line">
              <a:avLst/>
            </a:prstGeom>
            <a:noFill/>
            <a:ln w="25400" cap="flat" cmpd="sng" algn="ctr">
              <a:solidFill>
                <a:srgbClr val="2D7A8F"/>
              </a:solidFill>
              <a:prstDash val="solid"/>
            </a:ln>
            <a:effectLst/>
          </p:spPr>
        </p:cxnSp>
      </p:grpSp>
      <p:sp>
        <p:nvSpPr>
          <p:cNvPr id="28" name="TextBox 108"/>
          <p:cNvSpPr txBox="1"/>
          <p:nvPr/>
        </p:nvSpPr>
        <p:spPr>
          <a:xfrm>
            <a:off x="6593760" y="1388703"/>
            <a:ext cx="3934905" cy="52322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商户推荐</a:t>
            </a:r>
            <a:r>
              <a:rPr lang="en-US" altLang="zh-CN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-----------</a:t>
            </a:r>
            <a:r>
              <a:rPr lang="zh-CN" altLang="en-US" sz="2800" kern="0" noProof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不同</a:t>
            </a:r>
            <a:r>
              <a:rPr lang="zh-CN" altLang="en-US" sz="2800" kern="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定位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1060477" y="4715219"/>
            <a:ext cx="4428523" cy="1754327"/>
          </a:xfrm>
          <a:prstGeom prst="flowChartAlternateProcess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49569" y="4715220"/>
            <a:ext cx="43383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在店铺的作用域</a:t>
            </a:r>
            <a:endParaRPr lang="en-US" altLang="zh-CN" b="1" i="1" dirty="0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店铺类别符合标签类特征</a:t>
            </a:r>
            <a:endParaRPr lang="en-US" altLang="zh-CN" b="1" i="1" dirty="0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(dis - </a:t>
            </a:r>
            <a:r>
              <a:rPr lang="en-US" altLang="zh-CN" b="1" i="1" dirty="0" err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minDis</a:t>
            </a: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/ </a:t>
            </a:r>
            <a:r>
              <a:rPr lang="en-US" altLang="zh-CN" b="1" i="1" dirty="0" err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minDis</a:t>
            </a: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&lt; DEF</a:t>
            </a:r>
            <a:endParaRPr lang="en-US" altLang="zh-CN" b="1" i="1" dirty="0" smtClean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 = </a:t>
            </a:r>
            <a:r>
              <a:rPr lang="en-US" altLang="zh-CN" b="1" i="1" dirty="0" err="1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</a:t>
            </a: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* dis * heat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530329" y="1750019"/>
            <a:ext cx="589242" cy="589242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29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TextBox 37"/>
          <p:cNvSpPr txBox="1"/>
          <p:nvPr/>
        </p:nvSpPr>
        <p:spPr>
          <a:xfrm>
            <a:off x="2455617" y="1832895"/>
            <a:ext cx="76928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 ESSENCE" pitchFamily="2" charset="0"/>
              </a:rPr>
              <a:t>03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 ESSENCE" pitchFamily="2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786307" y="2079500"/>
            <a:ext cx="589242" cy="589242"/>
          </a:xfrm>
          <a:prstGeom prst="ellipse">
            <a:avLst/>
          </a:prstGeom>
          <a:gradFill flip="none" rotWithShape="1">
            <a:gsLst>
              <a:gs pos="0">
                <a:srgbClr val="DE12C6">
                  <a:tint val="66000"/>
                  <a:satMod val="160000"/>
                </a:srgbClr>
              </a:gs>
              <a:gs pos="50000">
                <a:srgbClr val="DE12C6">
                  <a:tint val="44500"/>
                  <a:satMod val="160000"/>
                </a:srgbClr>
              </a:gs>
              <a:gs pos="100000">
                <a:srgbClr val="DE12C6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>
                <a:alpha val="54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38"/>
          <p:cNvSpPr txBox="1"/>
          <p:nvPr/>
        </p:nvSpPr>
        <p:spPr>
          <a:xfrm>
            <a:off x="8708988" y="2165594"/>
            <a:ext cx="76928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 ESSENCE" pitchFamily="2" charset="0"/>
              </a:rPr>
              <a:t>04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 ESSENCE" pitchFamily="2" charset="0"/>
            </a:endParaRPr>
          </a:p>
        </p:txBody>
      </p:sp>
      <p:sp>
        <p:nvSpPr>
          <p:cNvPr id="67" name="流程图: 可选过程 66"/>
          <p:cNvSpPr/>
          <p:nvPr/>
        </p:nvSpPr>
        <p:spPr>
          <a:xfrm>
            <a:off x="6719613" y="2723246"/>
            <a:ext cx="4693076" cy="3692324"/>
          </a:xfrm>
          <a:prstGeom prst="flowChartAlternateProcess">
            <a:avLst/>
          </a:prstGeom>
          <a:noFill/>
          <a:ln w="38100">
            <a:solidFill>
              <a:srgbClr val="FF00FF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8" name="矩形 67"/>
          <p:cNvSpPr/>
          <p:nvPr/>
        </p:nvSpPr>
        <p:spPr>
          <a:xfrm>
            <a:off x="7988328" y="293255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相同用户不同定位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流程图: 可选过程 68"/>
          <p:cNvSpPr/>
          <p:nvPr/>
        </p:nvSpPr>
        <p:spPr>
          <a:xfrm>
            <a:off x="7855046" y="2913971"/>
            <a:ext cx="2392001" cy="366823"/>
          </a:xfrm>
          <a:prstGeom prst="flowChartAlternateProcess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0" name="下箭头 69"/>
          <p:cNvSpPr/>
          <p:nvPr/>
        </p:nvSpPr>
        <p:spPr>
          <a:xfrm>
            <a:off x="9012859" y="3325509"/>
            <a:ext cx="82257" cy="2581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7278524" y="3629895"/>
            <a:ext cx="3575637" cy="350012"/>
          </a:xfrm>
          <a:prstGeom prst="parallelogram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B05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395468" y="3613607"/>
            <a:ext cx="35756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= </a:t>
            </a:r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训练定位与测试定位相近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平行四边形 72"/>
          <p:cNvSpPr/>
          <p:nvPr/>
        </p:nvSpPr>
        <p:spPr>
          <a:xfrm>
            <a:off x="7101652" y="4391680"/>
            <a:ext cx="4054028" cy="362189"/>
          </a:xfrm>
          <a:prstGeom prst="parallelogram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00B05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243398" y="4372464"/>
            <a:ext cx="4123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</a:t>
            </a:r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店铺与测试定位距离小于阈值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下箭头 74"/>
          <p:cNvSpPr/>
          <p:nvPr/>
        </p:nvSpPr>
        <p:spPr>
          <a:xfrm>
            <a:off x="9010403" y="4013509"/>
            <a:ext cx="83225" cy="28729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6" name="流程图: 决策 75"/>
          <p:cNvSpPr/>
          <p:nvPr/>
        </p:nvSpPr>
        <p:spPr>
          <a:xfrm>
            <a:off x="8303117" y="5102323"/>
            <a:ext cx="1579086" cy="364910"/>
          </a:xfrm>
          <a:prstGeom prst="flowChartDecision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7" name="下箭头 76"/>
          <p:cNvSpPr/>
          <p:nvPr/>
        </p:nvSpPr>
        <p:spPr>
          <a:xfrm>
            <a:off x="9035176" y="4806048"/>
            <a:ext cx="83225" cy="28729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769640" y="5081880"/>
            <a:ext cx="5357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A&amp;B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下箭头 78"/>
          <p:cNvSpPr/>
          <p:nvPr/>
        </p:nvSpPr>
        <p:spPr>
          <a:xfrm>
            <a:off x="9051047" y="5536112"/>
            <a:ext cx="83225" cy="32097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741382" y="5874017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 smtClean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</a:t>
            </a:r>
            <a:endParaRPr lang="zh-CN" altLang="en-US" b="1" i="1" dirty="0">
              <a:solidFill>
                <a:srgbClr val="0033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流程图: 可选过程 80"/>
          <p:cNvSpPr/>
          <p:nvPr/>
        </p:nvSpPr>
        <p:spPr>
          <a:xfrm>
            <a:off x="8708988" y="5898135"/>
            <a:ext cx="769280" cy="366823"/>
          </a:xfrm>
          <a:prstGeom prst="flowChartAlternateProcess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2" name="文本框 81"/>
          <p:cNvSpPr txBox="1"/>
          <p:nvPr/>
        </p:nvSpPr>
        <p:spPr>
          <a:xfrm>
            <a:off x="9113258" y="5461492"/>
            <a:ext cx="587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Yes</a:t>
            </a:r>
            <a:endParaRPr lang="zh-CN" altLang="en-US" sz="1600" b="1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5299" y="2665283"/>
            <a:ext cx="1072055" cy="85782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2170614" y="3055634"/>
            <a:ext cx="119419" cy="10766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408440" y="3510999"/>
            <a:ext cx="216858" cy="499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10080" y="403026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用户作用域</a:t>
            </a:r>
            <a:endParaRPr lang="zh-CN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1788</Words>
  <Application>WPS 演示</Application>
  <PresentationFormat>宽屏</PresentationFormat>
  <Paragraphs>356</Paragraphs>
  <Slides>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15</vt:i4>
      </vt:variant>
    </vt:vector>
  </HeadingPairs>
  <TitlesOfParts>
    <vt:vector size="47" baseType="lpstr">
      <vt:lpstr>Arial</vt:lpstr>
      <vt:lpstr>宋体</vt:lpstr>
      <vt:lpstr>Wingdings</vt:lpstr>
      <vt:lpstr>华文行楷</vt:lpstr>
      <vt:lpstr>楷体</vt:lpstr>
      <vt:lpstr>华文琥珀</vt:lpstr>
      <vt:lpstr>Verdana</vt:lpstr>
      <vt:lpstr>Calibri</vt:lpstr>
      <vt:lpstr>Agency FB</vt:lpstr>
      <vt:lpstr>微软雅黑</vt:lpstr>
      <vt:lpstr>Rockwell</vt:lpstr>
      <vt:lpstr>Impact</vt:lpstr>
      <vt:lpstr>黑体</vt:lpstr>
      <vt:lpstr>AR ESSENCE</vt:lpstr>
      <vt:lpstr>等线</vt:lpstr>
      <vt:lpstr>Segoe Print</vt:lpstr>
      <vt:lpstr>Arial Unicode MS</vt:lpstr>
      <vt:lpstr>等线 Light</vt:lpstr>
      <vt:lpstr>Office 主题​​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Photoshop.Image.18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Administrator</cp:lastModifiedBy>
  <cp:revision>971</cp:revision>
  <dcterms:created xsi:type="dcterms:W3CDTF">2016-12-19T15:18:00Z</dcterms:created>
  <dcterms:modified xsi:type="dcterms:W3CDTF">2018-01-23T07:23:52Z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